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3"/>
    <p:sldId id="319" r:id="rId4"/>
    <p:sldId id="257" r:id="rId5"/>
    <p:sldId id="312" r:id="rId6"/>
    <p:sldId id="320" r:id="rId7"/>
    <p:sldId id="445" r:id="rId8"/>
    <p:sldId id="446" r:id="rId9"/>
    <p:sldId id="324" r:id="rId10"/>
    <p:sldId id="327" r:id="rId12"/>
    <p:sldId id="370" r:id="rId13"/>
    <p:sldId id="400" r:id="rId14"/>
    <p:sldId id="401" r:id="rId15"/>
    <p:sldId id="431" r:id="rId16"/>
    <p:sldId id="403" r:id="rId17"/>
    <p:sldId id="404" r:id="rId18"/>
    <p:sldId id="405" r:id="rId19"/>
    <p:sldId id="406" r:id="rId20"/>
    <p:sldId id="407" r:id="rId21"/>
    <p:sldId id="433" r:id="rId22"/>
    <p:sldId id="408" r:id="rId23"/>
    <p:sldId id="409" r:id="rId24"/>
    <p:sldId id="410" r:id="rId25"/>
    <p:sldId id="452" r:id="rId26"/>
    <p:sldId id="453" r:id="rId27"/>
    <p:sldId id="454" r:id="rId28"/>
    <p:sldId id="455" r:id="rId29"/>
    <p:sldId id="456" r:id="rId30"/>
    <p:sldId id="457" r:id="rId31"/>
    <p:sldId id="458" r:id="rId32"/>
    <p:sldId id="459" r:id="rId33"/>
    <p:sldId id="460" r:id="rId34"/>
    <p:sldId id="461" r:id="rId35"/>
    <p:sldId id="462" r:id="rId36"/>
    <p:sldId id="463" r:id="rId37"/>
    <p:sldId id="464" r:id="rId38"/>
    <p:sldId id="465" r:id="rId39"/>
    <p:sldId id="466" r:id="rId40"/>
    <p:sldId id="467" r:id="rId41"/>
    <p:sldId id="468" r:id="rId42"/>
    <p:sldId id="469" r:id="rId43"/>
    <p:sldId id="423" r:id="rId44"/>
    <p:sldId id="424" r:id="rId45"/>
    <p:sldId id="425" r:id="rId46"/>
    <p:sldId id="426" r:id="rId47"/>
    <p:sldId id="427" r:id="rId48"/>
    <p:sldId id="428" r:id="rId49"/>
    <p:sldId id="429" r:id="rId50"/>
    <p:sldId id="435" r:id="rId51"/>
    <p:sldId id="430" r:id="rId52"/>
  </p:sldIdLst>
  <p:sldSz cx="12190095" cy="6859270"/>
  <p:notesSz cx="6858000" cy="9144000"/>
  <p:defaultTextStyle>
    <a:defPPr>
      <a:defRPr lang="en-US"/>
    </a:defPPr>
    <a:lvl1pPr marL="0" algn="l" defTabSz="54419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195" algn="l" defTabSz="54419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390" algn="l" defTabSz="54419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585" algn="l" defTabSz="54419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6780" algn="l" defTabSz="54419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0975" algn="l" defTabSz="54419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805" algn="l" defTabSz="54419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0000" algn="l" defTabSz="54419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195" algn="l" defTabSz="54419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ECAF04"/>
    <a:srgbClr val="B35DED"/>
    <a:srgbClr val="5CB1FE"/>
    <a:srgbClr val="FF6161"/>
    <a:srgbClr val="FFC319"/>
    <a:srgbClr val="1AEE42"/>
    <a:srgbClr val="85CBFF"/>
    <a:srgbClr val="010E47"/>
    <a:srgbClr val="0215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60" y="90"/>
      </p:cViewPr>
      <p:guideLst>
        <p:guide orient="horz" pos="2148"/>
        <p:guide pos="3874"/>
        <p:guide orient="horz" pos="21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D1D94-803C-40C8-AED7-A9A5122E10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625E6-0820-4161-86C4-C4DD387B7E8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0883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195" algn="l" defTabSz="10883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390" algn="l" defTabSz="10883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585" algn="l" defTabSz="10883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6780" algn="l" defTabSz="10883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0975" algn="l" defTabSz="10883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805" algn="l" defTabSz="10883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000" algn="l" defTabSz="10883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195" algn="l" defTabSz="10883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625E6-0820-4161-86C4-C4DD387B7E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625E6-0820-4161-86C4-C4DD387B7E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625E6-0820-4161-86C4-C4DD387B7E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466" y="802486"/>
            <a:ext cx="8635949" cy="2542019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17465" y="3532023"/>
            <a:ext cx="8635948" cy="977847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56D03-BF1C-483D-8E0A-A7179E6ECD34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187" y="329385"/>
            <a:ext cx="4973268" cy="30927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3398" y="6208443"/>
            <a:ext cx="810913" cy="291510"/>
          </a:xfrm>
        </p:spPr>
        <p:txBody>
          <a:bodyPr/>
          <a:lstStyle>
            <a:lvl1pPr algn="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01B1258-8DEB-4C42-A7DC-0BC58D139A65}" type="slidenum">
              <a:rPr lang="en-US" altLang="zh-CN" smtClean="0"/>
            </a:fld>
            <a:endParaRPr lang="zh-CN" alt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465" y="3529359"/>
            <a:ext cx="863594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48BC-C1B3-46AC-8C2B-5D91FB3AA837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708" y="1847516"/>
            <a:ext cx="960627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7882" y="799160"/>
            <a:ext cx="1615532" cy="466096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485" y="799160"/>
            <a:ext cx="7827811" cy="466096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1F74-F0A1-4897-9338-6A9C7ABCB77B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7882" y="799160"/>
            <a:ext cx="0" cy="4660968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945" y="262445"/>
            <a:ext cx="9602025" cy="606876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anchor="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90154" y="5816847"/>
            <a:ext cx="3500259" cy="309273"/>
          </a:xfrm>
        </p:spPr>
        <p:txBody>
          <a:bodyPr/>
          <a:lstStyle/>
          <a:p>
            <a:fld id="{B29DA7B4-1D6D-4774-BF3F-AB5C402C306B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5837049"/>
            <a:ext cx="5938063" cy="309273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209699" y="869321"/>
            <a:ext cx="960627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051" y="1756538"/>
            <a:ext cx="8642029" cy="1888387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54051" y="3807078"/>
            <a:ext cx="8629323" cy="1013164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356B-815D-4A6F-ACF5-40DF001ACC37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051" y="3805866"/>
            <a:ext cx="86293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030" y="805076"/>
            <a:ext cx="9604385" cy="10595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47144" y="2011345"/>
            <a:ext cx="4644547" cy="344939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12936" y="2017810"/>
            <a:ext cx="4644547" cy="344231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F46C-2348-43FA-8391-1B76CD97D7A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708" y="1847516"/>
            <a:ext cx="960627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003" y="804351"/>
            <a:ext cx="9606410" cy="1056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47004" y="2020018"/>
            <a:ext cx="4644547" cy="80212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47004" y="2824925"/>
            <a:ext cx="4644547" cy="264506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11527" y="2023473"/>
            <a:ext cx="4644547" cy="80242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411527" y="2822146"/>
            <a:ext cx="4644547" cy="26379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8B8C-DE41-4EA5-97AD-19FEFEBDE69C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708" y="1847516"/>
            <a:ext cx="960627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ACA16-63FC-4DF1-BB70-E6322AA8E803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708" y="1847516"/>
            <a:ext cx="960627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2D01E-D39B-44E0-826F-55FEA617D9AB}" type="datetime1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484" y="799160"/>
            <a:ext cx="3272673" cy="224763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43059" y="799160"/>
            <a:ext cx="6011687" cy="4659905"/>
          </a:xfrm>
        </p:spPr>
        <p:txBody>
          <a:bodyPr anchor="ctr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44484" y="3206235"/>
            <a:ext cx="3274587" cy="2248702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44D4B-04C0-4E3B-AB46-50389A34352C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092" y="3206233"/>
            <a:ext cx="326906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6415" y="482283"/>
            <a:ext cx="4074003" cy="5150293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017" y="1129774"/>
            <a:ext cx="5531608" cy="18310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3333" y="1122804"/>
            <a:ext cx="2790808" cy="3867222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50140" y="3146720"/>
            <a:ext cx="5523685" cy="200420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195" y="5471124"/>
            <a:ext cx="5526632" cy="320197"/>
          </a:xfrm>
        </p:spPr>
        <p:txBody>
          <a:bodyPr/>
          <a:lstStyle>
            <a:lvl1pPr algn="l">
              <a:defRPr/>
            </a:lvl1pPr>
          </a:lstStyle>
          <a:p>
            <a:fld id="{DF501F0F-FBB4-4CB9-AF36-AA221305ED2C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193" y="318715"/>
            <a:ext cx="5540283" cy="32100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195" y="3144333"/>
            <a:ext cx="552663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391" y="804706"/>
            <a:ext cx="9602025" cy="10494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391" y="2016199"/>
            <a:ext cx="9602025" cy="3451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3155" y="330447"/>
            <a:ext cx="3500259" cy="3092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D1F78E6-C5F3-4E5C-B3B4-76D53FFC13E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390" y="329384"/>
            <a:ext cx="5938063" cy="3092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8562" y="6219458"/>
            <a:ext cx="810913" cy="29151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 lang="zh-CN" altLang="en-US" sz="16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/>
            <a:fld id="{C01B1258-8DEB-4C42-A7DC-0BC58D139A65}" type="slidenum">
              <a:rPr lang="en-US" altLang="zh-CN" smtClean="0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18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13.png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GIF"/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62.png"/><Relationship Id="rId10" Type="http://schemas.openxmlformats.org/officeDocument/2006/relationships/image" Target="../media/image61.png"/><Relationship Id="rId1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58.png"/><Relationship Id="rId12" Type="http://schemas.openxmlformats.org/officeDocument/2006/relationships/image" Target="../media/image57.png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jpeg"/><Relationship Id="rId8" Type="http://schemas.openxmlformats.org/officeDocument/2006/relationships/image" Target="../media/image76.png"/><Relationship Id="rId7" Type="http://schemas.openxmlformats.org/officeDocument/2006/relationships/image" Target="../media/image75.png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78.jpeg"/><Relationship Id="rId1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5.jpeg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2.png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jpeg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1.png"/><Relationship Id="rId8" Type="http://schemas.openxmlformats.org/officeDocument/2006/relationships/image" Target="../media/image100.png"/><Relationship Id="rId7" Type="http://schemas.openxmlformats.org/officeDocument/2006/relationships/image" Target="../media/image99.png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106.jpeg"/><Relationship Id="rId13" Type="http://schemas.openxmlformats.org/officeDocument/2006/relationships/image" Target="../media/image105.png"/><Relationship Id="rId12" Type="http://schemas.openxmlformats.org/officeDocument/2006/relationships/image" Target="../media/image104.png"/><Relationship Id="rId11" Type="http://schemas.openxmlformats.org/officeDocument/2006/relationships/image" Target="../media/image103.png"/><Relationship Id="rId10" Type="http://schemas.openxmlformats.org/officeDocument/2006/relationships/image" Target="../media/image102.png"/><Relationship Id="rId1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0.GIF"/><Relationship Id="rId3" Type="http://schemas.openxmlformats.org/officeDocument/2006/relationships/image" Target="../media/image109.GIF"/><Relationship Id="rId2" Type="http://schemas.openxmlformats.org/officeDocument/2006/relationships/image" Target="../media/image108.GIF"/><Relationship Id="rId1" Type="http://schemas.openxmlformats.org/officeDocument/2006/relationships/image" Target="../media/image10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18.jpeg"/><Relationship Id="rId7" Type="http://schemas.openxmlformats.org/officeDocument/2006/relationships/image" Target="../media/image117.png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0.jpeg"/><Relationship Id="rId1" Type="http://schemas.openxmlformats.org/officeDocument/2006/relationships/image" Target="../media/image119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4" Type="http://schemas.openxmlformats.org/officeDocument/2006/relationships/image" Target="../media/image124.png"/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image" Target="../media/image121.jpe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7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1.png"/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4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3.png"/><Relationship Id="rId8" Type="http://schemas.openxmlformats.org/officeDocument/2006/relationships/image" Target="../media/image152.png"/><Relationship Id="rId7" Type="http://schemas.openxmlformats.org/officeDocument/2006/relationships/image" Target="../media/image151.png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160.png"/><Relationship Id="rId15" Type="http://schemas.openxmlformats.org/officeDocument/2006/relationships/image" Target="../media/image159.png"/><Relationship Id="rId14" Type="http://schemas.openxmlformats.org/officeDocument/2006/relationships/image" Target="../media/image158.png"/><Relationship Id="rId13" Type="http://schemas.openxmlformats.org/officeDocument/2006/relationships/image" Target="../media/image157.png"/><Relationship Id="rId12" Type="http://schemas.openxmlformats.org/officeDocument/2006/relationships/image" Target="../media/image156.jpeg"/><Relationship Id="rId11" Type="http://schemas.openxmlformats.org/officeDocument/2006/relationships/image" Target="../media/image155.png"/><Relationship Id="rId10" Type="http://schemas.openxmlformats.org/officeDocument/2006/relationships/image" Target="../media/image154.png"/><Relationship Id="rId1" Type="http://schemas.openxmlformats.org/officeDocument/2006/relationships/image" Target="../media/image145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image" Target="../media/image161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image" Target="../media/image1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8.png"/><Relationship Id="rId1" Type="http://schemas.openxmlformats.org/officeDocument/2006/relationships/image" Target="../media/image16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9.pn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77.jpeg"/><Relationship Id="rId7" Type="http://schemas.openxmlformats.org/officeDocument/2006/relationships/image" Target="../media/image176.jpeg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image" Target="../media/image17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1707850" y="2824449"/>
            <a:ext cx="8637072" cy="977621"/>
          </a:xfrm>
        </p:spPr>
        <p:txBody>
          <a:bodyPr>
            <a:noAutofit/>
          </a:bodyPr>
          <a:p>
            <a:pPr algn="ctr"/>
            <a:r>
              <a:rPr lang="zh-CN" altLang="en-US" sz="3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安全防护行业</a:t>
            </a:r>
            <a:r>
              <a:rPr lang="zh-CN" altLang="en-US" sz="3600" dirty="0"/>
              <a:t>企业华丽转身</a:t>
            </a:r>
            <a:endParaRPr lang="zh-CN" altLang="en-US" sz="3600" dirty="0"/>
          </a:p>
          <a:p>
            <a:pPr algn="ctr"/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iisp_LOGGO_WE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05" y="614045"/>
            <a:ext cx="3403600" cy="8509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56436" y="2145665"/>
            <a:ext cx="8141335" cy="67881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互联网+</a:t>
            </a:r>
            <a:r>
              <a:rPr lang="zh-CN" sz="3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安全防护</a:t>
            </a:r>
            <a:r>
              <a:rPr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一站式营销解决方案!</a:t>
            </a:r>
            <a:endParaRPr sz="3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" name="图片 9" descr="wecat3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960" y="4830445"/>
            <a:ext cx="1666875" cy="16668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73725" y="5487670"/>
            <a:ext cx="3708400" cy="352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广东耐思尼克信息技术有限公司</a:t>
            </a:r>
            <a:endParaRPr lang="zh-CN" altLang="en-US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42050" y="5862955"/>
            <a:ext cx="3432810" cy="352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联系电话 400-622-8200</a:t>
            </a:r>
            <a:endParaRPr lang="zh-CN" altLang="en-US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519486" y="1742928"/>
            <a:ext cx="9014090" cy="3499769"/>
            <a:chOff x="2060" y="3017"/>
            <a:chExt cx="15116" cy="6277"/>
          </a:xfrm>
        </p:grpSpPr>
        <p:pic>
          <p:nvPicPr>
            <p:cNvPr id="3" name="Picture 10" descr="魔方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8" t="18098" b="13072"/>
            <a:stretch>
              <a:fillRect/>
            </a:stretch>
          </p:blipFill>
          <p:spPr bwMode="auto">
            <a:xfrm>
              <a:off x="2060" y="3017"/>
              <a:ext cx="15080" cy="4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组合 3"/>
            <p:cNvGrpSpPr/>
            <p:nvPr/>
          </p:nvGrpSpPr>
          <p:grpSpPr>
            <a:xfrm>
              <a:off x="2127" y="8224"/>
              <a:ext cx="6185" cy="998"/>
              <a:chOff x="611612" y="5214274"/>
              <a:chExt cx="5018527" cy="809625"/>
            </a:xfrm>
          </p:grpSpPr>
          <p:sp>
            <p:nvSpPr>
              <p:cNvPr id="6" name="燕尾形 93"/>
              <p:cNvSpPr>
                <a:spLocks noChangeArrowheads="1"/>
              </p:cNvSpPr>
              <p:nvPr/>
            </p:nvSpPr>
            <p:spPr bwMode="auto">
              <a:xfrm>
                <a:off x="5306289" y="5214274"/>
                <a:ext cx="323850" cy="808038"/>
              </a:xfrm>
              <a:prstGeom prst="chevron">
                <a:avLst>
                  <a:gd name="adj" fmla="val 50000"/>
                </a:avLst>
              </a:prstGeom>
              <a:solidFill>
                <a:srgbClr val="319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 anchor="ctr"/>
              <a:lstStyle/>
              <a:p>
                <a:pPr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0000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7" name="矩形 2061"/>
              <p:cNvSpPr>
                <a:spLocks noChangeArrowheads="1"/>
              </p:cNvSpPr>
              <p:nvPr/>
            </p:nvSpPr>
            <p:spPr bwMode="auto">
              <a:xfrm>
                <a:off x="1759375" y="5214274"/>
                <a:ext cx="3708840" cy="809625"/>
              </a:xfrm>
              <a:prstGeom prst="rect">
                <a:avLst/>
              </a:prstGeom>
              <a:solidFill>
                <a:srgbClr val="319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 anchor="ctr"/>
              <a:lstStyle/>
              <a:p>
                <a:pPr>
                  <a:buFont typeface="Arial" panose="020B0604020202020204" pitchFamily="34" charset="0"/>
                  <a:buNone/>
                </a:pPr>
                <a:endParaRPr lang="zh-CN" altLang="en-US" sz="1200" dirty="0"/>
              </a:p>
            </p:txBody>
          </p:sp>
          <p:grpSp>
            <p:nvGrpSpPr>
              <p:cNvPr id="8" name="Group 6"/>
              <p:cNvGrpSpPr/>
              <p:nvPr/>
            </p:nvGrpSpPr>
            <p:grpSpPr bwMode="auto">
              <a:xfrm>
                <a:off x="611612" y="5214274"/>
                <a:ext cx="1309688" cy="809625"/>
                <a:chOff x="0" y="0"/>
                <a:chExt cx="1312134" cy="322291"/>
              </a:xfrm>
            </p:grpSpPr>
            <p:sp>
              <p:nvSpPr>
                <p:cNvPr id="9" name="燕尾形 89"/>
                <p:cNvSpPr>
                  <a:spLocks noChangeArrowheads="1"/>
                </p:cNvSpPr>
                <p:nvPr/>
              </p:nvSpPr>
              <p:spPr bwMode="auto">
                <a:xfrm>
                  <a:off x="988097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1" name="燕尾形 90"/>
                <p:cNvSpPr>
                  <a:spLocks noChangeArrowheads="1"/>
                </p:cNvSpPr>
                <p:nvPr/>
              </p:nvSpPr>
              <p:spPr bwMode="auto">
                <a:xfrm>
                  <a:off x="664060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2" name="燕尾形 91"/>
                <p:cNvSpPr>
                  <a:spLocks noChangeArrowheads="1"/>
                </p:cNvSpPr>
                <p:nvPr/>
              </p:nvSpPr>
              <p:spPr bwMode="auto">
                <a:xfrm>
                  <a:off x="340023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3" name="燕尾形 9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14" name="TextBox 25"/>
            <p:cNvSpPr txBox="1"/>
            <p:nvPr/>
          </p:nvSpPr>
          <p:spPr>
            <a:xfrm>
              <a:off x="3433" y="8310"/>
              <a:ext cx="4789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800" b="1" dirty="0">
                  <a:solidFill>
                    <a:srgbClr val="FFFFFF"/>
                  </a:solidFill>
                  <a:ea typeface="微软雅黑" panose="020B0503020204020204" pitchFamily="34" charset="-122"/>
                </a:rPr>
                <a:t>建平台·展形象</a:t>
              </a:r>
              <a:endParaRPr lang="zh-CN" altLang="en-US" sz="2800" b="1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0990" y="8224"/>
              <a:ext cx="6185" cy="998"/>
              <a:chOff x="611612" y="5214274"/>
              <a:chExt cx="5018527" cy="809625"/>
            </a:xfrm>
          </p:grpSpPr>
          <p:sp>
            <p:nvSpPr>
              <p:cNvPr id="16" name="燕尾形 93"/>
              <p:cNvSpPr>
                <a:spLocks noChangeArrowheads="1"/>
              </p:cNvSpPr>
              <p:nvPr/>
            </p:nvSpPr>
            <p:spPr bwMode="auto">
              <a:xfrm>
                <a:off x="5306289" y="5214274"/>
                <a:ext cx="323850" cy="808038"/>
              </a:xfrm>
              <a:prstGeom prst="chevron">
                <a:avLst>
                  <a:gd name="adj" fmla="val 50000"/>
                </a:avLst>
              </a:prstGeom>
              <a:solidFill>
                <a:srgbClr val="319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 anchor="ctr"/>
              <a:lstStyle/>
              <a:p>
                <a:pPr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0000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36" name="矩形 2061"/>
              <p:cNvSpPr>
                <a:spLocks noChangeArrowheads="1"/>
              </p:cNvSpPr>
              <p:nvPr/>
            </p:nvSpPr>
            <p:spPr bwMode="auto">
              <a:xfrm>
                <a:off x="1759375" y="5214274"/>
                <a:ext cx="3708840" cy="809625"/>
              </a:xfrm>
              <a:prstGeom prst="rect">
                <a:avLst/>
              </a:prstGeom>
              <a:solidFill>
                <a:srgbClr val="319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 anchor="ctr"/>
              <a:lstStyle/>
              <a:p>
                <a:pPr>
                  <a:buFont typeface="Arial" panose="020B0604020202020204" pitchFamily="34" charset="0"/>
                  <a:buNone/>
                </a:pPr>
                <a:endParaRPr lang="zh-CN" altLang="en-US" sz="1200" dirty="0"/>
              </a:p>
            </p:txBody>
          </p:sp>
          <p:grpSp>
            <p:nvGrpSpPr>
              <p:cNvPr id="37" name="Group 6"/>
              <p:cNvGrpSpPr/>
              <p:nvPr/>
            </p:nvGrpSpPr>
            <p:grpSpPr bwMode="auto">
              <a:xfrm>
                <a:off x="611612" y="5214274"/>
                <a:ext cx="1309688" cy="809625"/>
                <a:chOff x="0" y="0"/>
                <a:chExt cx="1312134" cy="322291"/>
              </a:xfrm>
            </p:grpSpPr>
            <p:sp>
              <p:nvSpPr>
                <p:cNvPr id="38" name="燕尾形 89"/>
                <p:cNvSpPr>
                  <a:spLocks noChangeArrowheads="1"/>
                </p:cNvSpPr>
                <p:nvPr/>
              </p:nvSpPr>
              <p:spPr bwMode="auto">
                <a:xfrm>
                  <a:off x="988097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39" name="燕尾形 90"/>
                <p:cNvSpPr>
                  <a:spLocks noChangeArrowheads="1"/>
                </p:cNvSpPr>
                <p:nvPr/>
              </p:nvSpPr>
              <p:spPr bwMode="auto">
                <a:xfrm>
                  <a:off x="664060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40" name="燕尾形 91"/>
                <p:cNvSpPr>
                  <a:spLocks noChangeArrowheads="1"/>
                </p:cNvSpPr>
                <p:nvPr/>
              </p:nvSpPr>
              <p:spPr bwMode="auto">
                <a:xfrm>
                  <a:off x="340023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41" name="燕尾形 9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42" name="TextBox 34"/>
            <p:cNvSpPr txBox="1"/>
            <p:nvPr/>
          </p:nvSpPr>
          <p:spPr>
            <a:xfrm>
              <a:off x="12296" y="8310"/>
              <a:ext cx="4789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800" b="1" dirty="0">
                  <a:solidFill>
                    <a:srgbClr val="FFFFFF"/>
                  </a:solidFill>
                  <a:ea typeface="微软雅黑" panose="020B0503020204020204" pitchFamily="34" charset="-122"/>
                </a:rPr>
                <a:t>做营销·出业绩</a:t>
              </a:r>
              <a:endParaRPr lang="zh-CN" altLang="en-US" sz="2800" b="1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43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别担心，你只需要按我说的来，就妥妥的</a:t>
            </a:r>
            <a:endParaRPr lang="zh-CN" altLang="en-US" sz="2800" b="1" dirty="0"/>
          </a:p>
        </p:txBody>
      </p:sp>
      <p:sp>
        <p:nvSpPr>
          <p:cNvPr id="44" name="矩形 43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17415" y="5767097"/>
            <a:ext cx="8781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要让人有种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“哎呦，不错哦”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的感觉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1" descr="0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777" y="5441478"/>
            <a:ext cx="934915" cy="101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 4"/>
          <p:cNvSpPr/>
          <p:nvPr/>
        </p:nvSpPr>
        <p:spPr>
          <a:xfrm>
            <a:off x="609521" y="1815991"/>
            <a:ext cx="2852684" cy="5043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87577" y="1847755"/>
            <a:ext cx="2696572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为什么要做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PC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网站？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首先，你得有一个这样的安全防护</a:t>
            </a:r>
            <a:r>
              <a:rPr lang="en-US" altLang="zh-CN" sz="2800" b="1" dirty="0">
                <a:sym typeface="+mn-ea"/>
              </a:rPr>
              <a:t>PC</a:t>
            </a:r>
            <a:r>
              <a:rPr lang="zh-CN" altLang="en-US" sz="2800" b="1" dirty="0">
                <a:sym typeface="+mn-ea"/>
              </a:rPr>
              <a:t>网站</a:t>
            </a:r>
            <a:endParaRPr lang="zh-CN" altLang="en-US" sz="2800" b="1" dirty="0"/>
          </a:p>
        </p:txBody>
      </p:sp>
      <p:sp>
        <p:nvSpPr>
          <p:cNvPr id="16" name="矩形 15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0" name="TextBox 9"/>
          <p:cNvSpPr txBox="1"/>
          <p:nvPr/>
        </p:nvSpPr>
        <p:spPr>
          <a:xfrm>
            <a:off x="544736" y="2621265"/>
            <a:ext cx="3671004" cy="1808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展示企业形象，没个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网站怎么行；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工作中，大家访问最多的还是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网站；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宽屏展示，体验感最佳；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所有人都可以通过搜索引擎找到你！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180" y="1318161"/>
            <a:ext cx="7369146" cy="425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至少，不用我们操心排名、用户体验之类的</a:t>
            </a:r>
            <a:r>
              <a:rPr lang="en-US" altLang="zh-CN" sz="2800" b="1" dirty="0">
                <a:sym typeface="+mn-ea"/>
              </a:rPr>
              <a:t>...</a:t>
            </a:r>
            <a:endParaRPr lang="zh-CN" altLang="en-US" sz="2800" b="1" dirty="0"/>
          </a:p>
        </p:txBody>
      </p:sp>
      <p:sp>
        <p:nvSpPr>
          <p:cNvPr id="11" name="矩形 10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2" name="Text Box 64"/>
          <p:cNvSpPr txBox="1">
            <a:spLocks noChangeArrowheads="1"/>
          </p:cNvSpPr>
          <p:nvPr/>
        </p:nvSpPr>
        <p:spPr bwMode="auto">
          <a:xfrm>
            <a:off x="845502" y="1763224"/>
            <a:ext cx="26084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上各大搜索引擎首页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 Box 64"/>
          <p:cNvSpPr txBox="1">
            <a:spLocks noChangeArrowheads="1"/>
          </p:cNvSpPr>
          <p:nvPr/>
        </p:nvSpPr>
        <p:spPr bwMode="auto">
          <a:xfrm>
            <a:off x="8417714" y="1927689"/>
            <a:ext cx="26084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详细的产品说明介绍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 Box 64"/>
          <p:cNvSpPr txBox="1">
            <a:spLocks noChangeArrowheads="1"/>
          </p:cNvSpPr>
          <p:nvPr/>
        </p:nvSpPr>
        <p:spPr bwMode="auto">
          <a:xfrm>
            <a:off x="4281797" y="4699324"/>
            <a:ext cx="314701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让客户轻松找到所需产品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09690" y="2343385"/>
            <a:ext cx="2644027" cy="2513980"/>
            <a:chOff x="234405" y="2382120"/>
            <a:chExt cx="2644027" cy="251398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405" y="2382120"/>
              <a:ext cx="2405542" cy="2356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236" y="2691609"/>
              <a:ext cx="2397196" cy="2046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501" y="2999519"/>
              <a:ext cx="1896581" cy="1896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05" y="3304459"/>
            <a:ext cx="1611720" cy="820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45" y="1847044"/>
            <a:ext cx="3879650" cy="271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960" y="2653030"/>
            <a:ext cx="3685540" cy="242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6759">
            <a:off x="293370" y="3490595"/>
            <a:ext cx="2286635" cy="10591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048173" y="5709426"/>
            <a:ext cx="4527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人人都在玩手机，没个移动网站谁理你？</a:t>
            </a:r>
            <a:endParaRPr lang="zh-CN" alt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1" descr="0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258" y="5375548"/>
            <a:ext cx="934915" cy="101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你还得有一个移动网站</a:t>
            </a:r>
            <a:endParaRPr lang="zh-CN" altLang="en-US" sz="2800" b="1" dirty="0"/>
          </a:p>
        </p:txBody>
      </p:sp>
      <p:sp>
        <p:nvSpPr>
          <p:cNvPr id="4" name="矩形 3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grpSp>
        <p:nvGrpSpPr>
          <p:cNvPr id="2" name="组合 1"/>
          <p:cNvGrpSpPr/>
          <p:nvPr/>
        </p:nvGrpSpPr>
        <p:grpSpPr>
          <a:xfrm>
            <a:off x="2308550" y="1213342"/>
            <a:ext cx="3464280" cy="442400"/>
            <a:chOff x="4779384" y="1443120"/>
            <a:chExt cx="3112336" cy="397455"/>
          </a:xfrm>
        </p:grpSpPr>
        <p:sp>
          <p:nvSpPr>
            <p:cNvPr id="8" name="TextBox 8"/>
            <p:cNvSpPr>
              <a:spLocks noChangeArrowheads="1"/>
            </p:cNvSpPr>
            <p:nvPr/>
          </p:nvSpPr>
          <p:spPr bwMode="auto">
            <a:xfrm>
              <a:off x="6161570" y="1564066"/>
              <a:ext cx="1730150" cy="276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联系方式</a:t>
              </a:r>
              <a:endPara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TextBox 6"/>
            <p:cNvSpPr>
              <a:spLocks noChangeArrowheads="1"/>
            </p:cNvSpPr>
            <p:nvPr/>
          </p:nvSpPr>
          <p:spPr bwMode="auto">
            <a:xfrm>
              <a:off x="4779384" y="1443120"/>
              <a:ext cx="1214279" cy="319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首页</a:t>
              </a:r>
              <a:endPara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503621" y="1233875"/>
            <a:ext cx="4632662" cy="1228026"/>
            <a:chOff x="6862651" y="1136085"/>
            <a:chExt cx="4632662" cy="122802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2651" y="1136085"/>
              <a:ext cx="2119525" cy="1228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9155628" y="1273044"/>
              <a:ext cx="23396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移动互联网发展迅猛，移动搜索使用量剧增，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没有手机网站将失去大量市场机会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；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8796655" y="4232910"/>
            <a:ext cx="2112010" cy="738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移动端关键字上升更快，你的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网站流量更容易提升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8" name="Picture 3" descr="E:\TEMP\20160503183326841_sm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 t="30005" r="15748" b="1"/>
          <a:stretch>
            <a:fillRect/>
          </a:stretch>
        </p:blipFill>
        <p:spPr bwMode="auto">
          <a:xfrm>
            <a:off x="6610350" y="4066540"/>
            <a:ext cx="2013585" cy="102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8785042" y="2677473"/>
            <a:ext cx="24207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支持各大移动搜索引擎，客户可以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随时使用手机找到你；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4" name="TextBox 8"/>
          <p:cNvSpPr>
            <a:spLocks noChangeArrowheads="1"/>
          </p:cNvSpPr>
          <p:nvPr/>
        </p:nvSpPr>
        <p:spPr bwMode="auto">
          <a:xfrm>
            <a:off x="374361" y="1370826"/>
            <a:ext cx="19257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产品中心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102" name="Picture 6" descr="http://www.renseo.com/UploadFiles/2011-05/20110510091620962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t="6077" r="4178" b="5145"/>
          <a:stretch>
            <a:fillRect/>
          </a:stretch>
        </p:blipFill>
        <p:spPr bwMode="auto">
          <a:xfrm>
            <a:off x="6503670" y="2663190"/>
            <a:ext cx="2120265" cy="109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32940"/>
            <a:ext cx="1749425" cy="311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735" y="1914525"/>
            <a:ext cx="1750695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590" y="1656080"/>
            <a:ext cx="2099945" cy="37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125220" y="2154555"/>
            <a:ext cx="1958340" cy="2863215"/>
            <a:chOff x="481236" y="1784638"/>
            <a:chExt cx="2690976" cy="420826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236" y="1784638"/>
              <a:ext cx="2022187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372" y="2081264"/>
              <a:ext cx="2022187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025" y="2392904"/>
              <a:ext cx="2022187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1151783" y="5731294"/>
            <a:ext cx="10177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电脑站和手机站，你要一碗水端平喽！否则，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全国的客户可不答应！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 Box 64"/>
          <p:cNvSpPr txBox="1">
            <a:spLocks noChangeArrowheads="1"/>
          </p:cNvSpPr>
          <p:nvPr/>
        </p:nvSpPr>
        <p:spPr bwMode="auto">
          <a:xfrm>
            <a:off x="1043343" y="1369140"/>
            <a:ext cx="26084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上各大搜索引擎首页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Text Box 64"/>
          <p:cNvSpPr txBox="1">
            <a:spLocks noChangeArrowheads="1"/>
          </p:cNvSpPr>
          <p:nvPr/>
        </p:nvSpPr>
        <p:spPr bwMode="auto">
          <a:xfrm>
            <a:off x="7484718" y="1369041"/>
            <a:ext cx="368562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公司介绍，让客户马上联系你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手机上也要棒棒哒</a:t>
            </a:r>
            <a:r>
              <a:rPr lang="en-US" altLang="zh-CN" sz="2800" b="1" dirty="0">
                <a:sym typeface="+mn-ea"/>
              </a:rPr>
              <a:t>SEO</a:t>
            </a:r>
            <a:r>
              <a:rPr lang="zh-CN" altLang="en-US" sz="2800" b="1" dirty="0">
                <a:sym typeface="+mn-ea"/>
              </a:rPr>
              <a:t>和用户体验</a:t>
            </a:r>
            <a:endParaRPr lang="zh-CN" altLang="en-US" sz="2800" b="1" dirty="0"/>
          </a:p>
        </p:txBody>
      </p:sp>
      <p:sp>
        <p:nvSpPr>
          <p:cNvPr id="16" name="矩形 15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6759">
            <a:off x="83185" y="3303905"/>
            <a:ext cx="2247900" cy="977900"/>
          </a:xfrm>
          <a:prstGeom prst="rect">
            <a:avLst/>
          </a:prstGeom>
        </p:spPr>
      </p:pic>
      <p:sp>
        <p:nvSpPr>
          <p:cNvPr id="26" name="Text Box 64"/>
          <p:cNvSpPr txBox="1">
            <a:spLocks noChangeArrowheads="1"/>
          </p:cNvSpPr>
          <p:nvPr/>
        </p:nvSpPr>
        <p:spPr bwMode="auto">
          <a:xfrm>
            <a:off x="3952765" y="4917908"/>
            <a:ext cx="368562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0" hangingPunct="0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/>
              <a:t>随时随地，都能了解产品详情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019" y="3634048"/>
            <a:ext cx="1611720" cy="820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255" y="1961515"/>
            <a:ext cx="1819910" cy="323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190" y="1530985"/>
            <a:ext cx="1902460" cy="338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185" y="1990725"/>
            <a:ext cx="1878965" cy="33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1961515"/>
            <a:ext cx="1878965" cy="33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38682" y="5883990"/>
            <a:ext cx="9662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微信这么火，不借个势头怎么行呢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再来，就是你的微信公众号了</a:t>
            </a:r>
            <a:endParaRPr lang="zh-CN" altLang="en-US" sz="2800" b="1" dirty="0"/>
          </a:p>
        </p:txBody>
      </p:sp>
      <p:sp>
        <p:nvSpPr>
          <p:cNvPr id="5" name="矩形 4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9" name="TextBox 14"/>
          <p:cNvSpPr txBox="1"/>
          <p:nvPr/>
        </p:nvSpPr>
        <p:spPr>
          <a:xfrm>
            <a:off x="6915674" y="2452255"/>
            <a:ext cx="399355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亿活跃用户，最强势的移动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APP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，是企业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最佳流量红利入口；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与你的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移动网站完美对接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，互相补充；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熟人社群，信任度高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，朋友圈就是客户圈；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营销更具趣味性，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互动效果好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客户打开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比移动网站更方便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943456" y="1738339"/>
            <a:ext cx="2852684" cy="5043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334900" y="1798043"/>
            <a:ext cx="2069797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为什么要做微信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8"/>
          <p:cNvSpPr>
            <a:spLocks noChangeArrowheads="1"/>
          </p:cNvSpPr>
          <p:nvPr/>
        </p:nvSpPr>
        <p:spPr bwMode="auto">
          <a:xfrm>
            <a:off x="4623058" y="1605323"/>
            <a:ext cx="12142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常见问题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TextBox 6"/>
          <p:cNvSpPr>
            <a:spLocks noChangeArrowheads="1"/>
          </p:cNvSpPr>
          <p:nvPr/>
        </p:nvSpPr>
        <p:spPr bwMode="auto">
          <a:xfrm>
            <a:off x="2864543" y="1220988"/>
            <a:ext cx="12142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微信页面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" name="TextBox 7"/>
          <p:cNvSpPr>
            <a:spLocks noChangeArrowheads="1"/>
          </p:cNvSpPr>
          <p:nvPr/>
        </p:nvSpPr>
        <p:spPr bwMode="auto">
          <a:xfrm>
            <a:off x="994501" y="1584420"/>
            <a:ext cx="12142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图文消息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520" y="1738630"/>
            <a:ext cx="2181860" cy="388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微营销就全靠它了</a:t>
            </a:r>
            <a:endParaRPr lang="zh-CN" altLang="en-US" sz="2800" b="1" dirty="0"/>
          </a:p>
        </p:txBody>
      </p:sp>
      <p:sp>
        <p:nvSpPr>
          <p:cNvPr id="13" name="矩形 1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2" name="TextBox 6"/>
          <p:cNvSpPr>
            <a:spLocks noChangeArrowheads="1"/>
          </p:cNvSpPr>
          <p:nvPr/>
        </p:nvSpPr>
        <p:spPr bwMode="auto">
          <a:xfrm>
            <a:off x="5505518" y="1608415"/>
            <a:ext cx="2112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传递新闻资讯，产品更新、新品上市早知道！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" name="TextBox 8"/>
          <p:cNvSpPr>
            <a:spLocks noChangeArrowheads="1"/>
          </p:cNvSpPr>
          <p:nvPr/>
        </p:nvSpPr>
        <p:spPr bwMode="auto">
          <a:xfrm>
            <a:off x="7984793" y="1623548"/>
            <a:ext cx="2101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结合移动网站，打造企业用户社群！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6" name="TextBox 6"/>
          <p:cNvSpPr>
            <a:spLocks noChangeArrowheads="1"/>
          </p:cNvSpPr>
          <p:nvPr/>
        </p:nvSpPr>
        <p:spPr bwMode="auto">
          <a:xfrm>
            <a:off x="609521" y="1623548"/>
            <a:ext cx="1906657" cy="53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让微信的海量用户都能找到你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7" name="TextBox 8"/>
          <p:cNvSpPr>
            <a:spLocks noChangeArrowheads="1"/>
          </p:cNvSpPr>
          <p:nvPr/>
        </p:nvSpPr>
        <p:spPr bwMode="auto">
          <a:xfrm>
            <a:off x="2992676" y="1623548"/>
            <a:ext cx="22150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优惠促销活动传播最大化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88" y="2156436"/>
            <a:ext cx="2022187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518" y="2156436"/>
            <a:ext cx="2022187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793" y="2179135"/>
            <a:ext cx="2022187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088" y="2179135"/>
            <a:ext cx="2022187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qianjia.com/Upload/News/20160411/images/201604112009295547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0" y="1856121"/>
            <a:ext cx="5486395" cy="39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4"/>
          <p:cNvSpPr txBox="1"/>
          <p:nvPr/>
        </p:nvSpPr>
        <p:spPr>
          <a:xfrm>
            <a:off x="609679" y="2960409"/>
            <a:ext cx="3073321" cy="1996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你的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APP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可以永驻用户手机，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用户打开快速直接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12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彰显你的企业实力；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12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创新形象，令你的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品牌差异化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更明显；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12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用户互动更加深入、多样化；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1200"/>
              </a:spcAft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捕获你的忠诚用户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609521" y="2148067"/>
            <a:ext cx="2852684" cy="5043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992949" y="2207771"/>
            <a:ext cx="2085827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为什么要做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APP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最好，还要有一个安全防护</a:t>
            </a:r>
            <a:r>
              <a:rPr lang="en-US" altLang="zh-CN" sz="2800" b="1" dirty="0">
                <a:sym typeface="+mn-ea"/>
              </a:rPr>
              <a:t>APP</a:t>
            </a:r>
            <a:endParaRPr lang="zh-CN" altLang="en-US" sz="2800" b="1" dirty="0"/>
          </a:p>
        </p:txBody>
      </p:sp>
      <p:sp>
        <p:nvSpPr>
          <p:cNvPr id="26" name="矩形 25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grpSp>
        <p:nvGrpSpPr>
          <p:cNvPr id="3" name="组合 2"/>
          <p:cNvGrpSpPr/>
          <p:nvPr/>
        </p:nvGrpSpPr>
        <p:grpSpPr>
          <a:xfrm>
            <a:off x="9860182" y="4673672"/>
            <a:ext cx="1692404" cy="1011331"/>
            <a:chOff x="8982176" y="4149002"/>
            <a:chExt cx="1699896" cy="101580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2176" y="4149002"/>
              <a:ext cx="1699895" cy="46291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2177" y="4701895"/>
              <a:ext cx="1699895" cy="462915"/>
            </a:xfrm>
            <a:prstGeom prst="rect">
              <a:avLst/>
            </a:prstGeom>
          </p:spPr>
        </p:pic>
      </p:grp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433175" y="1856655"/>
            <a:ext cx="2622607" cy="3966816"/>
            <a:chOff x="7055782" y="1856655"/>
            <a:chExt cx="2622607" cy="3966816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5782" y="1856655"/>
              <a:ext cx="2622607" cy="3966816"/>
            </a:xfrm>
            <a:prstGeom prst="rect">
              <a:avLst/>
            </a:prstGeom>
          </p:spPr>
        </p:pic>
        <p:pic>
          <p:nvPicPr>
            <p:cNvPr id="4098" name="Picture 2" descr="http://www.veryhuo.com/uploads/allimg/1508/383_150827173413_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97"/>
            <a:stretch>
              <a:fillRect/>
            </a:stretch>
          </p:blipFill>
          <p:spPr bwMode="auto">
            <a:xfrm>
              <a:off x="7269875" y="2598478"/>
              <a:ext cx="2254136" cy="3224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3" t="23456" r="15727" b="33327"/>
          <a:stretch>
            <a:fillRect/>
          </a:stretch>
        </p:blipFill>
        <p:spPr bwMode="auto">
          <a:xfrm>
            <a:off x="10244678" y="2120002"/>
            <a:ext cx="1307907" cy="1288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330" y="1802130"/>
            <a:ext cx="6263640" cy="3690620"/>
          </a:xfrm>
          <a:prstGeom prst="rect">
            <a:avLst/>
          </a:prstGeom>
        </p:spPr>
      </p:pic>
      <p:sp>
        <p:nvSpPr>
          <p:cNvPr id="2" name="AutoShape 2" descr="http://i.epochtimes.com/assets/uploads/2012/10/1210021329022262.jpg"/>
          <p:cNvSpPr>
            <a:spLocks noChangeAspect="1" noChangeArrowheads="1"/>
          </p:cNvSpPr>
          <p:nvPr/>
        </p:nvSpPr>
        <p:spPr bwMode="auto">
          <a:xfrm>
            <a:off x="155555" y="-144496"/>
            <a:ext cx="304760" cy="3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AutoShape 4" descr="http://i.epochtimes.com/assets/uploads/2012/10/1210021329022262.jpg"/>
          <p:cNvSpPr>
            <a:spLocks noChangeAspect="1" noChangeArrowheads="1"/>
          </p:cNvSpPr>
          <p:nvPr/>
        </p:nvSpPr>
        <p:spPr bwMode="auto">
          <a:xfrm>
            <a:off x="307935" y="7939"/>
            <a:ext cx="304760" cy="3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TextBox 10"/>
          <p:cNvSpPr txBox="1"/>
          <p:nvPr/>
        </p:nvSpPr>
        <p:spPr>
          <a:xfrm>
            <a:off x="6549979" y="3598127"/>
            <a:ext cx="558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客户：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这个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相当专业啊！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这家安全防护企业一定有实力，信得过！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倒腾个</a:t>
            </a:r>
            <a:r>
              <a:rPr lang="en-US" altLang="zh-CN" sz="2800" b="1" dirty="0">
                <a:sym typeface="+mn-ea"/>
              </a:rPr>
              <a:t>APP</a:t>
            </a:r>
            <a:r>
              <a:rPr lang="zh-CN" altLang="en-US" sz="2800" b="1" dirty="0">
                <a:sym typeface="+mn-ea"/>
              </a:rPr>
              <a:t>有啥用？</a:t>
            </a:r>
            <a:endParaRPr lang="zh-CN" altLang="en-US" sz="2800" b="1" dirty="0"/>
          </a:p>
        </p:txBody>
      </p:sp>
      <p:sp>
        <p:nvSpPr>
          <p:cNvPr id="13" name="矩形 1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12" name="图片 1" descr="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819" y="2664705"/>
            <a:ext cx="934915" cy="101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图层 131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669" y="1445515"/>
            <a:ext cx="2909570" cy="4801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椭圆 16"/>
          <p:cNvSpPr/>
          <p:nvPr/>
        </p:nvSpPr>
        <p:spPr>
          <a:xfrm>
            <a:off x="3432632" y="3645902"/>
            <a:ext cx="536025" cy="508016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044" y="3733636"/>
            <a:ext cx="367200" cy="3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589" y="1693254"/>
            <a:ext cx="6267234" cy="31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右箭头 2"/>
          <p:cNvSpPr>
            <a:spLocks noChangeArrowheads="1"/>
          </p:cNvSpPr>
          <p:nvPr/>
        </p:nvSpPr>
        <p:spPr bwMode="auto">
          <a:xfrm>
            <a:off x="4540547" y="2475162"/>
            <a:ext cx="1733578" cy="1323975"/>
          </a:xfrm>
          <a:prstGeom prst="rightArrow">
            <a:avLst>
              <a:gd name="adj1" fmla="val 61213"/>
              <a:gd name="adj2" fmla="val 49999"/>
            </a:avLst>
          </a:prstGeom>
          <a:gradFill rotWithShape="1">
            <a:gsLst>
              <a:gs pos="0">
                <a:srgbClr val="BCBCBC">
                  <a:alpha val="68999"/>
                </a:srgb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/>
              <a:t>网站妥了，该如何管理呢？</a:t>
            </a:r>
            <a:endParaRPr lang="zh-CN" altLang="en-US" sz="2800" b="1" dirty="0"/>
          </a:p>
        </p:txBody>
      </p:sp>
      <p:sp>
        <p:nvSpPr>
          <p:cNvPr id="23" name="矩形 2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5" name="六边形 24"/>
          <p:cNvSpPr/>
          <p:nvPr/>
        </p:nvSpPr>
        <p:spPr>
          <a:xfrm rot="1826164">
            <a:off x="2011680" y="1967865"/>
            <a:ext cx="1733550" cy="1494790"/>
          </a:xfrm>
          <a:prstGeom prst="hexagon">
            <a:avLst>
              <a:gd name="adj" fmla="val 29407"/>
              <a:gd name="vf" fmla="val 115470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六边形 25"/>
          <p:cNvSpPr/>
          <p:nvPr/>
        </p:nvSpPr>
        <p:spPr>
          <a:xfrm rot="1826164">
            <a:off x="2834640" y="3413125"/>
            <a:ext cx="1750060" cy="1509395"/>
          </a:xfrm>
          <a:prstGeom prst="hexagon">
            <a:avLst>
              <a:gd name="adj" fmla="val 29407"/>
              <a:gd name="vf" fmla="val 115470"/>
            </a:avLst>
          </a:prstGeom>
          <a:solidFill>
            <a:srgbClr val="FF66F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六边形 26"/>
          <p:cNvSpPr/>
          <p:nvPr/>
        </p:nvSpPr>
        <p:spPr>
          <a:xfrm rot="1826164">
            <a:off x="1163320" y="3413125"/>
            <a:ext cx="1750060" cy="1509395"/>
          </a:xfrm>
          <a:prstGeom prst="hexagon">
            <a:avLst>
              <a:gd name="adj" fmla="val 29407"/>
              <a:gd name="vf" fmla="val 115470"/>
            </a:avLst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六边形 27"/>
          <p:cNvSpPr/>
          <p:nvPr/>
        </p:nvSpPr>
        <p:spPr>
          <a:xfrm rot="1826164">
            <a:off x="367030" y="1930400"/>
            <a:ext cx="1750060" cy="1509395"/>
          </a:xfrm>
          <a:prstGeom prst="hexagon">
            <a:avLst>
              <a:gd name="adj" fmla="val 29407"/>
              <a:gd name="vf" fmla="val 115470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TextBox 24"/>
          <p:cNvSpPr txBox="1"/>
          <p:nvPr/>
        </p:nvSpPr>
        <p:spPr>
          <a:xfrm>
            <a:off x="466886" y="2485097"/>
            <a:ext cx="1483197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网站</a:t>
            </a:r>
            <a:endParaRPr lang="zh-CN" altLang="en-US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25"/>
          <p:cNvSpPr txBox="1"/>
          <p:nvPr/>
        </p:nvSpPr>
        <p:spPr>
          <a:xfrm>
            <a:off x="2158571" y="2485097"/>
            <a:ext cx="1483197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移动网站</a:t>
            </a:r>
            <a:endParaRPr lang="zh-CN" altLang="en-US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27"/>
          <p:cNvSpPr txBox="1"/>
          <p:nvPr/>
        </p:nvSpPr>
        <p:spPr>
          <a:xfrm>
            <a:off x="1291190" y="3965285"/>
            <a:ext cx="1483197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</a:t>
            </a:r>
            <a:endParaRPr lang="zh-CN" altLang="en-US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28"/>
          <p:cNvSpPr txBox="1"/>
          <p:nvPr/>
        </p:nvSpPr>
        <p:spPr>
          <a:xfrm>
            <a:off x="2962235" y="3954064"/>
            <a:ext cx="1483197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10"/>
          <p:cNvSpPr txBox="1"/>
          <p:nvPr/>
        </p:nvSpPr>
        <p:spPr>
          <a:xfrm>
            <a:off x="2378710" y="5638800"/>
            <a:ext cx="760857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最好的管理方法：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将所有站点纳入一个平台管理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/>
          <p:nvPr/>
        </p:nvSpPr>
        <p:spPr>
          <a:xfrm>
            <a:off x="1085279" y="1603021"/>
            <a:ext cx="4963583" cy="4219011"/>
          </a:xfrm>
          <a:prstGeom prst="rect">
            <a:avLst/>
          </a:prstGeom>
        </p:spPr>
        <p:txBody>
          <a:bodyPr vert="horz" lIns="108850" tIns="54425" rIns="108850" bIns="54425" rtlCol="0" anchor="t">
            <a:normAutofit/>
          </a:bodyPr>
          <a:lstStyle>
            <a:lvl1pPr marL="272415" indent="-272415" algn="l" defTabSz="1088390" rtl="0" eaLnBrk="1" latinLnBrk="0" hangingPunct="1">
              <a:lnSpc>
                <a:spcPct val="120000"/>
              </a:lnSpc>
              <a:spcBef>
                <a:spcPts val="119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816610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00" kern="1200" cap="none" baseline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360805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905000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0" kern="1200" cap="none" baseline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449195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993390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537585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081780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625975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行业背景</a:t>
            </a:r>
            <a:endParaRPr lang="zh-CN" altLang="en-US" dirty="0"/>
          </a:p>
          <a:p>
            <a:r>
              <a:rPr lang="zh-CN" altLang="en-US" dirty="0"/>
              <a:t>云平台建设</a:t>
            </a:r>
            <a:endParaRPr lang="zh-CN" altLang="en-US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需要什么样的</a:t>
            </a:r>
            <a:r>
              <a:rPr lang="en-US" altLang="zh-CN" dirty="0"/>
              <a:t>PC</a:t>
            </a:r>
            <a:r>
              <a:rPr lang="zh-CN" altLang="en-US" dirty="0"/>
              <a:t>网站？</a:t>
            </a:r>
            <a:endParaRPr lang="zh-CN" altLang="en-US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需要什么样手机站？</a:t>
            </a:r>
            <a:endParaRPr lang="zh-CN" altLang="en-US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为什么要用微信公众号</a:t>
            </a:r>
            <a:r>
              <a:rPr lang="en-US" altLang="zh-CN" dirty="0"/>
              <a:t>?</a:t>
            </a:r>
            <a:endParaRPr lang="en-US" altLang="zh-CN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为什么要用</a:t>
            </a:r>
            <a:r>
              <a:rPr lang="en-US" altLang="zh-CN" dirty="0"/>
              <a:t>APP?</a:t>
            </a:r>
            <a:endParaRPr lang="en-US" altLang="zh-CN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需要什么样管理系统</a:t>
            </a:r>
            <a:r>
              <a:rPr lang="en-US" altLang="zh-CN" dirty="0"/>
              <a:t>?</a:t>
            </a:r>
            <a:endParaRPr lang="en-US" altLang="zh-CN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sp>
        <p:nvSpPr>
          <p:cNvPr id="6" name="内容占位符 2"/>
          <p:cNvSpPr txBox="1"/>
          <p:nvPr/>
        </p:nvSpPr>
        <p:spPr>
          <a:xfrm>
            <a:off x="6169266" y="1603019"/>
            <a:ext cx="4963583" cy="4219011"/>
          </a:xfrm>
          <a:prstGeom prst="rect">
            <a:avLst/>
          </a:prstGeom>
        </p:spPr>
        <p:txBody>
          <a:bodyPr vert="horz" lIns="108850" tIns="54425" rIns="108850" bIns="54425" rtlCol="0" anchor="t">
            <a:normAutofit/>
          </a:bodyPr>
          <a:lstStyle>
            <a:lvl1pPr marL="272415" indent="-272415" algn="l" defTabSz="1088390" rtl="0" eaLnBrk="1" latinLnBrk="0" hangingPunct="1">
              <a:lnSpc>
                <a:spcPct val="120000"/>
              </a:lnSpc>
              <a:spcBef>
                <a:spcPts val="119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816610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00" kern="1200" cap="none" baseline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360805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905000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00" kern="1200" cap="none" baseline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449195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993390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537585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081780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625975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运营方案</a:t>
            </a:r>
            <a:endParaRPr lang="zh-CN" altLang="en-US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如何吸粉</a:t>
            </a:r>
            <a:r>
              <a:rPr lang="en-US" altLang="zh-CN" dirty="0"/>
              <a:t>?</a:t>
            </a:r>
            <a:endParaRPr lang="en-US" altLang="zh-CN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如何促进用户消费</a:t>
            </a:r>
            <a:r>
              <a:rPr lang="en-US" altLang="zh-CN" dirty="0"/>
              <a:t>?</a:t>
            </a:r>
            <a:endParaRPr lang="en-US" altLang="zh-CN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如何让用户多次消费</a:t>
            </a:r>
            <a:r>
              <a:rPr lang="en-US" altLang="zh-CN" dirty="0"/>
              <a:t>?</a:t>
            </a:r>
            <a:endParaRPr lang="en-US" altLang="zh-CN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如何实现口碑营销？</a:t>
            </a:r>
            <a:endParaRPr lang="zh-CN" altLang="en-US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线上如何推广？</a:t>
            </a:r>
            <a:endParaRPr lang="zh-CN" altLang="en-US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线下如何推广？</a:t>
            </a:r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996918" y="59259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b="1" dirty="0"/>
              <a:t>目录</a:t>
            </a:r>
            <a:endParaRPr lang="zh-CN" altLang="en-US" b="1" dirty="0"/>
          </a:p>
          <a:p>
            <a:pPr algn="l"/>
            <a:endParaRPr lang="zh-CN" altLang="en-US" b="1" dirty="0"/>
          </a:p>
        </p:txBody>
      </p:sp>
      <p:sp>
        <p:nvSpPr>
          <p:cNvPr id="8" name="矩形 7"/>
          <p:cNvSpPr/>
          <p:nvPr/>
        </p:nvSpPr>
        <p:spPr>
          <a:xfrm>
            <a:off x="1136650" y="123888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图片\web_design_el_pas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8"/>
          <a:stretch>
            <a:fillRect/>
          </a:stretch>
        </p:blipFill>
        <p:spPr bwMode="auto">
          <a:xfrm>
            <a:off x="3495220" y="1457027"/>
            <a:ext cx="4923784" cy="315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2818" y="4496767"/>
            <a:ext cx="95786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网站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手机网站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+APP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都做好了，钱也花了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万事俱备，现在该想办法卖产品了</a:t>
            </a:r>
            <a:endParaRPr lang="zh-CN" altLang="en-US" sz="2800" b="1" dirty="0"/>
          </a:p>
        </p:txBody>
      </p:sp>
      <p:sp>
        <p:nvSpPr>
          <p:cNvPr id="26" name="矩形 25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3704108" y="5347303"/>
            <a:ext cx="455616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是时候让他们来掏点钱了！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657813" y="2778966"/>
            <a:ext cx="10170009" cy="1174479"/>
          </a:xfrm>
          <a:custGeom>
            <a:avLst/>
            <a:gdLst>
              <a:gd name="connsiteX0" fmla="*/ 0 w 7315200"/>
              <a:gd name="connsiteY0" fmla="*/ 203994 h 1174207"/>
              <a:gd name="connsiteX1" fmla="*/ 691376 w 7315200"/>
              <a:gd name="connsiteY1" fmla="*/ 627741 h 1174207"/>
              <a:gd name="connsiteX2" fmla="*/ 1405054 w 7315200"/>
              <a:gd name="connsiteY2" fmla="*/ 817311 h 1174207"/>
              <a:gd name="connsiteX3" fmla="*/ 3189249 w 7315200"/>
              <a:gd name="connsiteY3" fmla="*/ 3272 h 1174207"/>
              <a:gd name="connsiteX4" fmla="*/ 5263376 w 7315200"/>
              <a:gd name="connsiteY4" fmla="*/ 1174150 h 1174207"/>
              <a:gd name="connsiteX5" fmla="*/ 7259444 w 7315200"/>
              <a:gd name="connsiteY5" fmla="*/ 59028 h 1174207"/>
              <a:gd name="connsiteX6" fmla="*/ 7259444 w 7315200"/>
              <a:gd name="connsiteY6" fmla="*/ 59028 h 1174207"/>
              <a:gd name="connsiteX7" fmla="*/ 7315200 w 7315200"/>
              <a:gd name="connsiteY7" fmla="*/ 4787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15200" h="1174207">
                <a:moveTo>
                  <a:pt x="0" y="203994"/>
                </a:moveTo>
                <a:cubicBezTo>
                  <a:pt x="228600" y="364758"/>
                  <a:pt x="457200" y="525522"/>
                  <a:pt x="691376" y="627741"/>
                </a:cubicBezTo>
                <a:cubicBezTo>
                  <a:pt x="925552" y="729960"/>
                  <a:pt x="988742" y="921389"/>
                  <a:pt x="1405054" y="817311"/>
                </a:cubicBezTo>
                <a:cubicBezTo>
                  <a:pt x="1821366" y="713233"/>
                  <a:pt x="2546195" y="-56201"/>
                  <a:pt x="3189249" y="3272"/>
                </a:cubicBezTo>
                <a:cubicBezTo>
                  <a:pt x="3832303" y="62745"/>
                  <a:pt x="4585010" y="1164857"/>
                  <a:pt x="5263376" y="1174150"/>
                </a:cubicBezTo>
                <a:cubicBezTo>
                  <a:pt x="5941742" y="1183443"/>
                  <a:pt x="7259444" y="59028"/>
                  <a:pt x="7259444" y="59028"/>
                </a:cubicBezTo>
                <a:lnTo>
                  <a:pt x="7259444" y="59028"/>
                </a:lnTo>
                <a:lnTo>
                  <a:pt x="7315200" y="47877"/>
                </a:lnTo>
              </a:path>
            </a:pathLst>
          </a:custGeom>
          <a:noFill/>
          <a:ln w="76200">
            <a:solidFill>
              <a:srgbClr val="FFC0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7"/>
          <p:cNvSpPr>
            <a:spLocks noChangeArrowheads="1"/>
          </p:cNvSpPr>
          <p:nvPr/>
        </p:nvSpPr>
        <p:spPr bwMode="auto">
          <a:xfrm>
            <a:off x="2204650" y="3167044"/>
            <a:ext cx="1355549" cy="135603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让客户了解你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椭圆 8"/>
          <p:cNvSpPr>
            <a:spLocks noChangeArrowheads="1"/>
          </p:cNvSpPr>
          <p:nvPr/>
        </p:nvSpPr>
        <p:spPr bwMode="auto">
          <a:xfrm>
            <a:off x="481236" y="2269181"/>
            <a:ext cx="1355549" cy="135603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让客户知道你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椭圆 9"/>
          <p:cNvSpPr>
            <a:spLocks noChangeArrowheads="1"/>
          </p:cNvSpPr>
          <p:nvPr/>
        </p:nvSpPr>
        <p:spPr bwMode="auto">
          <a:xfrm>
            <a:off x="4205281" y="2263137"/>
            <a:ext cx="1355549" cy="135603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让客户喜欢你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椭圆 7"/>
          <p:cNvSpPr>
            <a:spLocks noChangeArrowheads="1"/>
          </p:cNvSpPr>
          <p:nvPr/>
        </p:nvSpPr>
        <p:spPr bwMode="auto">
          <a:xfrm>
            <a:off x="8727712" y="3165663"/>
            <a:ext cx="1355549" cy="135603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线上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推广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椭圆 7"/>
          <p:cNvSpPr>
            <a:spLocks noChangeArrowheads="1"/>
          </p:cNvSpPr>
          <p:nvPr/>
        </p:nvSpPr>
        <p:spPr bwMode="auto">
          <a:xfrm>
            <a:off x="6522716" y="2269181"/>
            <a:ext cx="1355549" cy="135603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让客户信任你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1691701" y="5536857"/>
            <a:ext cx="9662031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一步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一步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是魔鬼的步伐，是你的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安全防护网络营销计划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" descr="0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62" y="5130047"/>
            <a:ext cx="934915" cy="101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让客户掏钱，我是这样打算的</a:t>
            </a:r>
            <a:r>
              <a:rPr lang="en-US" altLang="zh-CN" sz="2800" b="1" dirty="0">
                <a:sym typeface="+mn-ea"/>
              </a:rPr>
              <a:t>...</a:t>
            </a:r>
            <a:endParaRPr lang="zh-CN" altLang="en-US" sz="2800" b="1" dirty="0"/>
          </a:p>
        </p:txBody>
      </p:sp>
      <p:sp>
        <p:nvSpPr>
          <p:cNvPr id="26" name="矩形 25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2" name="椭圆 7"/>
          <p:cNvSpPr>
            <a:spLocks noChangeArrowheads="1"/>
          </p:cNvSpPr>
          <p:nvPr/>
        </p:nvSpPr>
        <p:spPr bwMode="auto">
          <a:xfrm>
            <a:off x="10675957" y="2263138"/>
            <a:ext cx="1355549" cy="135603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线下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推广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530" y="1252166"/>
            <a:ext cx="585277" cy="577243"/>
          </a:xfr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22" y="78280"/>
            <a:ext cx="585277" cy="577243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807" y="655523"/>
            <a:ext cx="585277" cy="5772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248" y="132176"/>
            <a:ext cx="585277" cy="5772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530" y="97681"/>
            <a:ext cx="585277" cy="577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534" y="665722"/>
            <a:ext cx="585277" cy="57724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316" y="1242965"/>
            <a:ext cx="585277" cy="577243"/>
          </a:xfrm>
          <a:prstGeom prst="rect">
            <a:avLst/>
          </a:prstGeom>
        </p:spPr>
      </p:pic>
      <p:pic>
        <p:nvPicPr>
          <p:cNvPr id="4" name="图片 7" descr="摇一摇红包前台页2.g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>
            <a:fillRect/>
          </a:stretch>
        </p:blipFill>
        <p:spPr bwMode="auto">
          <a:xfrm>
            <a:off x="6198266" y="1949901"/>
            <a:ext cx="4495486" cy="338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本框 22"/>
          <p:cNvSpPr txBox="1"/>
          <p:nvPr/>
        </p:nvSpPr>
        <p:spPr>
          <a:xfrm>
            <a:off x="609521" y="3016890"/>
            <a:ext cx="3583921" cy="202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假设我们就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块预算，金额随机，那么：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红包金额随机（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0.05-0.5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元）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2000~20000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别忘了，领红包必须先让他关注你的公众号，不然就白忙活啦！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80000" y="5159469"/>
            <a:ext cx="12190412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这年头，一个微信运营的月薪就要</a:t>
            </a:r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5-8K</a:t>
            </a: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，约等于</a:t>
            </a:r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万粉丝！</a:t>
            </a:r>
            <a:endParaRPr lang="zh-CN" alt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有了</a:t>
            </a:r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万粉丝，什么事情不好做呢？</a:t>
            </a:r>
            <a:endParaRPr lang="zh-CN" alt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快速打开知名度</a:t>
            </a:r>
            <a:r>
              <a:rPr lang="zh-CN" altLang="zh-CN" sz="2800" b="1" dirty="0">
                <a:sym typeface="+mn-ea"/>
              </a:rPr>
              <a:t>，有什么比发红包更有效？</a:t>
            </a:r>
            <a:endParaRPr lang="zh-CN" altLang="en-US" sz="2800" b="1" dirty="0"/>
          </a:p>
        </p:txBody>
      </p:sp>
      <p:sp>
        <p:nvSpPr>
          <p:cNvPr id="26" name="矩形 25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5122" name="Picture 2" descr="欢迎来到名鞋库网上鞋城!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00" y="1365024"/>
            <a:ext cx="2475515" cy="76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E:\TEMP\2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585" y="1431846"/>
            <a:ext cx="2030621" cy="361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riz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21" y="1359218"/>
            <a:ext cx="1995810" cy="10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 descr="w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12" y="1347785"/>
            <a:ext cx="2030779" cy="10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" descr="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12" y="2516527"/>
            <a:ext cx="2030779" cy="96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 descr="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12" y="3641172"/>
            <a:ext cx="2030779" cy="102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 descr="showbo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22" y="2527959"/>
            <a:ext cx="1995810" cy="96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 descr="yh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22" y="3644945"/>
            <a:ext cx="1995810" cy="103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内容占位符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22" y="5153583"/>
            <a:ext cx="459045" cy="4528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43" y="5153583"/>
            <a:ext cx="459045" cy="452860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67" y="5153583"/>
            <a:ext cx="459045" cy="4528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225" y="5153583"/>
            <a:ext cx="459045" cy="4528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518" y="5153583"/>
            <a:ext cx="459045" cy="4528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79" y="5153583"/>
            <a:ext cx="459045" cy="4528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878" y="5153583"/>
            <a:ext cx="459045" cy="452860"/>
          </a:xfrm>
          <a:prstGeom prst="rect">
            <a:avLst/>
          </a:prstGeom>
        </p:spPr>
      </p:pic>
      <p:cxnSp>
        <p:nvCxnSpPr>
          <p:cNvPr id="19" name="肘形连接符 18"/>
          <p:cNvCxnSpPr>
            <a:stCxn id="4" idx="3"/>
          </p:cNvCxnSpPr>
          <p:nvPr/>
        </p:nvCxnSpPr>
        <p:spPr>
          <a:xfrm>
            <a:off x="7874696" y="1867097"/>
            <a:ext cx="1081664" cy="507879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肘形连接符 21"/>
          <p:cNvCxnSpPr>
            <a:stCxn id="8" idx="3"/>
          </p:cNvCxnSpPr>
          <p:nvPr/>
        </p:nvCxnSpPr>
        <p:spPr>
          <a:xfrm>
            <a:off x="7874697" y="3009960"/>
            <a:ext cx="1081662" cy="482001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连接符 23"/>
          <p:cNvCxnSpPr/>
          <p:nvPr/>
        </p:nvCxnSpPr>
        <p:spPr>
          <a:xfrm>
            <a:off x="2215002" y="1672468"/>
            <a:ext cx="1081663" cy="438410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肘形连接符 25"/>
          <p:cNvCxnSpPr/>
          <p:nvPr/>
        </p:nvCxnSpPr>
        <p:spPr>
          <a:xfrm>
            <a:off x="7805490" y="4281430"/>
            <a:ext cx="1081663" cy="438410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肘形连接符 26"/>
          <p:cNvCxnSpPr/>
          <p:nvPr/>
        </p:nvCxnSpPr>
        <p:spPr>
          <a:xfrm>
            <a:off x="2215002" y="2726686"/>
            <a:ext cx="1081663" cy="438410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肘形连接符 27"/>
          <p:cNvCxnSpPr/>
          <p:nvPr/>
        </p:nvCxnSpPr>
        <p:spPr>
          <a:xfrm>
            <a:off x="2215002" y="3922538"/>
            <a:ext cx="1081663" cy="438410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577377" y="1723914"/>
            <a:ext cx="2163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线下活动中，现场展示微信墙与在场客户互动，让提问更有趣更受欢迎！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77377" y="2802278"/>
            <a:ext cx="2163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网站上展示多型号产品照片，打消客户的顾忌与怀疑心理！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525414" y="1504514"/>
            <a:ext cx="2011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提供摇一摇客户福利，奖品回馈，让你的用户更加爱你！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77377" y="4023054"/>
            <a:ext cx="2338798" cy="461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多种微信场景下都可派发红包，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吸粉最给力！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526271" y="2635882"/>
            <a:ext cx="2039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将企业介绍场景化，图文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音乐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特效结合展示，既节约推广成本，又能打动用户！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504151" y="3802862"/>
            <a:ext cx="2062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红包摇一摇，更有惊喜感。还可加入食品优惠券、代金券等直接促进转化率的奖品！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453737" y="5811274"/>
            <a:ext cx="6944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那些要掏钱的客户</a:t>
            </a:r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听着，你们已经被我们包围了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​​ 36"/>
          <p:cNvSpPr/>
          <p:nvPr/>
        </p:nvSpPr>
        <p:spPr bwMode="auto">
          <a:xfrm>
            <a:off x="690251" y="1426178"/>
            <a:ext cx="1464998" cy="28740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微信墙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​​ 36"/>
          <p:cNvSpPr/>
          <p:nvPr/>
        </p:nvSpPr>
        <p:spPr bwMode="auto">
          <a:xfrm>
            <a:off x="690250" y="2490727"/>
            <a:ext cx="1464998" cy="28740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微相册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​​ 36"/>
          <p:cNvSpPr/>
          <p:nvPr/>
        </p:nvSpPr>
        <p:spPr bwMode="auto">
          <a:xfrm>
            <a:off x="690249" y="3688649"/>
            <a:ext cx="1464998" cy="28740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现金红包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​​ 36"/>
          <p:cNvSpPr/>
          <p:nvPr/>
        </p:nvSpPr>
        <p:spPr bwMode="auto">
          <a:xfrm>
            <a:off x="9039247" y="2125528"/>
            <a:ext cx="1464998" cy="28740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摇大奖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​​ 36"/>
          <p:cNvSpPr/>
          <p:nvPr/>
        </p:nvSpPr>
        <p:spPr bwMode="auto">
          <a:xfrm>
            <a:off x="9030082" y="3252725"/>
            <a:ext cx="1464998" cy="28740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微场景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​​ 36"/>
          <p:cNvSpPr/>
          <p:nvPr/>
        </p:nvSpPr>
        <p:spPr bwMode="auto">
          <a:xfrm>
            <a:off x="9039247" y="4456763"/>
            <a:ext cx="1464998" cy="28740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摇红包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只发红包太单调？这些吸粉工具也要用起来！</a:t>
            </a:r>
            <a:endParaRPr lang="zh-CN" altLang="en-US" sz="2800" b="1" dirty="0"/>
          </a:p>
        </p:txBody>
      </p:sp>
      <p:sp>
        <p:nvSpPr>
          <p:cNvPr id="10" name="矩形 9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629275" y="1538605"/>
            <a:ext cx="4301490" cy="1722755"/>
            <a:chOff x="5509260" y="1125069"/>
            <a:chExt cx="4658600" cy="2184386"/>
          </a:xfrm>
        </p:grpSpPr>
        <p:pic>
          <p:nvPicPr>
            <p:cNvPr id="6148" name="Picture 4" descr="E:\TEMP\546fe42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9260" y="1125069"/>
              <a:ext cx="16416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9" name="Picture 5" descr="E:\TEMP\9193c6b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0860" y="1149455"/>
              <a:ext cx="1482257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2" r="9328"/>
            <a:stretch>
              <a:fillRect/>
            </a:stretch>
          </p:blipFill>
          <p:spPr bwMode="auto">
            <a:xfrm>
              <a:off x="8637801" y="1148819"/>
              <a:ext cx="1530059" cy="21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9842489" y="706919"/>
            <a:ext cx="1812689" cy="1175657"/>
            <a:chOff x="15881" y="355"/>
            <a:chExt cx="3440" cy="2230"/>
          </a:xfrm>
        </p:grpSpPr>
        <p:pic>
          <p:nvPicPr>
            <p:cNvPr id="16" name="内容占位符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" y="482"/>
              <a:ext cx="948" cy="948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2" y="1637"/>
              <a:ext cx="948" cy="94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" y="1637"/>
              <a:ext cx="948" cy="948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1" y="355"/>
              <a:ext cx="948" cy="94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2" y="425"/>
              <a:ext cx="948" cy="948"/>
            </a:xfrm>
            <a:prstGeom prst="rect">
              <a:avLst/>
            </a:prstGeom>
          </p:spPr>
        </p:pic>
      </p:grpSp>
      <p:sp>
        <p:nvSpPr>
          <p:cNvPr id="13" name="文本框 5"/>
          <p:cNvSpPr txBox="1"/>
          <p:nvPr/>
        </p:nvSpPr>
        <p:spPr>
          <a:xfrm>
            <a:off x="-216410" y="5476734"/>
            <a:ext cx="11607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在吸引众多粉丝后，就要及时发起促销。通过发起“酷夏冰点价”特卖特惠活动，畅快直降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120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取得效果：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半个月内订单数量达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5894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笔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，达成销额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899764</a:t>
            </a:r>
            <a:r>
              <a:rPr lang="zh-CN" altLang="en-US" sz="20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人都来齐了！接下来该收钱</a:t>
            </a:r>
            <a:r>
              <a:rPr lang="en-US" altLang="zh-CN" sz="2800" b="1" dirty="0">
                <a:sym typeface="+mn-ea"/>
              </a:rPr>
              <a:t>...</a:t>
            </a:r>
            <a:r>
              <a:rPr lang="zh-CN" altLang="en-US" sz="2800" b="1" dirty="0">
                <a:sym typeface="+mn-ea"/>
              </a:rPr>
              <a:t>不</a:t>
            </a:r>
            <a:r>
              <a:rPr lang="en-US" altLang="zh-CN" sz="2800" b="1" dirty="0">
                <a:sym typeface="+mn-ea"/>
              </a:rPr>
              <a:t>...</a:t>
            </a:r>
            <a:r>
              <a:rPr lang="zh-CN" altLang="en-US" sz="2800" b="1" dirty="0">
                <a:sym typeface="+mn-ea"/>
              </a:rPr>
              <a:t>是收网了！</a:t>
            </a:r>
            <a:endParaRPr lang="zh-CN" altLang="en-US" sz="2800" b="1" dirty="0"/>
          </a:p>
        </p:txBody>
      </p:sp>
      <p:sp>
        <p:nvSpPr>
          <p:cNvPr id="10" name="矩形 9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6147" name="Picture 3" descr="E:\TEMP\703f52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2365"/>
            <a:ext cx="4688840" cy="400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E:\TEMP\营销活动数据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110" y="3780155"/>
            <a:ext cx="5812155" cy="136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352531" y="1679913"/>
            <a:ext cx="5005835" cy="3119296"/>
            <a:chOff x="7564" y="2498"/>
            <a:chExt cx="9259" cy="5379"/>
          </a:xfrm>
        </p:grpSpPr>
        <p:pic>
          <p:nvPicPr>
            <p:cNvPr id="4" name="图片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08" y="6472"/>
              <a:ext cx="3472" cy="1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4" y="4090"/>
              <a:ext cx="3882" cy="2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4" y="4837"/>
              <a:ext cx="2530" cy="1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91" y="2498"/>
              <a:ext cx="2788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" y="3145"/>
              <a:ext cx="3385" cy="1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5" y="2498"/>
              <a:ext cx="2360" cy="1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" y="5536"/>
              <a:ext cx="3775" cy="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文本框 10"/>
          <p:cNvSpPr txBox="1"/>
          <p:nvPr/>
        </p:nvSpPr>
        <p:spPr>
          <a:xfrm>
            <a:off x="609600" y="2183765"/>
            <a:ext cx="4615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据统计，天猫商城、京东商城上最常见的促销方式为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组合套餐、团购秒杀、优惠券、折扣卡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5"/>
          <p:cNvSpPr txBox="1"/>
          <p:nvPr/>
        </p:nvSpPr>
        <p:spPr>
          <a:xfrm>
            <a:off x="803788" y="5506376"/>
            <a:ext cx="1057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轻松炮制一场媲美天猫京东的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电商盛筵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有了这些，我想很难有漏网之鱼了吧！</a:t>
            </a:r>
            <a:endParaRPr lang="zh-CN" altLang="en-US" sz="2800" b="1" dirty="0"/>
          </a:p>
        </p:txBody>
      </p:sp>
      <p:sp>
        <p:nvSpPr>
          <p:cNvPr id="12" name="矩形 11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219" y="908121"/>
            <a:ext cx="567575" cy="56778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900" y="915027"/>
            <a:ext cx="567575" cy="5677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21" y="1506765"/>
            <a:ext cx="567575" cy="567780"/>
          </a:xfrm>
          <a:prstGeom prst="rect">
            <a:avLst/>
          </a:prstGeom>
        </p:spPr>
      </p:pic>
      <p:pic>
        <p:nvPicPr>
          <p:cNvPr id="20" name="图片 4" descr="17597281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920" y="1515543"/>
            <a:ext cx="1914276" cy="3407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图片 2" descr="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77" y="1244335"/>
            <a:ext cx="5855526" cy="420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15"/>
          <p:cNvSpPr txBox="1"/>
          <p:nvPr/>
        </p:nvSpPr>
        <p:spPr>
          <a:xfrm>
            <a:off x="377369" y="5531118"/>
            <a:ext cx="11243621" cy="811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无论家庭还是企业，安全防护工程都不是一次就能全部做到最好的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1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真正的安全无忧，来自不断地维护更新升级！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会员卡祭出手，消费一次就走？门也没有！</a:t>
            </a:r>
            <a:endParaRPr lang="zh-CN" altLang="en-US" sz="2800" b="1" dirty="0"/>
          </a:p>
        </p:txBody>
      </p:sp>
      <p:sp>
        <p:nvSpPr>
          <p:cNvPr id="12" name="矩形 11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803" y="3465275"/>
            <a:ext cx="1083402" cy="280298"/>
          </a:xfrm>
          <a:prstGeom prst="rect">
            <a:avLst/>
          </a:prstGeom>
        </p:spPr>
      </p:pic>
      <p:pic>
        <p:nvPicPr>
          <p:cNvPr id="7170" name="Picture 2" descr="E:\TEMP\12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803" y="3408363"/>
            <a:ext cx="3114675" cy="1944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箭头 1639"/>
          <p:cNvSpPr>
            <a:spLocks noChangeShapeType="1"/>
          </p:cNvSpPr>
          <p:nvPr/>
        </p:nvSpPr>
        <p:spPr bwMode="auto">
          <a:xfrm flipV="1">
            <a:off x="5886320" y="4912863"/>
            <a:ext cx="857137" cy="270082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0" name="箭头 1639"/>
          <p:cNvSpPr>
            <a:spLocks noChangeShapeType="1"/>
          </p:cNvSpPr>
          <p:nvPr/>
        </p:nvSpPr>
        <p:spPr bwMode="auto">
          <a:xfrm flipV="1">
            <a:off x="5886320" y="4912863"/>
            <a:ext cx="857137" cy="27008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AutoShape 35"/>
          <p:cNvSpPr>
            <a:spLocks noChangeArrowheads="1"/>
          </p:cNvSpPr>
          <p:nvPr/>
        </p:nvSpPr>
        <p:spPr bwMode="auto">
          <a:xfrm flipV="1">
            <a:off x="6767108" y="2046762"/>
            <a:ext cx="1723801" cy="4366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anose="020B0503020204020204" pitchFamily="34" charset="-122"/>
              </a:rPr>
              <a:t>3种积分类型选择</a:t>
            </a:r>
            <a:endParaRPr lang="zh-CN" altLang="en-US" sz="16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AutoShape 36"/>
          <p:cNvSpPr>
            <a:spLocks noChangeArrowheads="1"/>
          </p:cNvSpPr>
          <p:nvPr/>
        </p:nvSpPr>
        <p:spPr bwMode="auto">
          <a:xfrm flipV="1">
            <a:off x="6766315" y="2588225"/>
            <a:ext cx="1725388" cy="360446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anose="020B0503020204020204" pitchFamily="34" charset="-122"/>
              </a:rPr>
              <a:t>自定义等级说明</a:t>
            </a:r>
            <a:endParaRPr lang="zh-CN" altLang="en-US" sz="16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7" name="AutoShape 39"/>
          <p:cNvSpPr>
            <a:spLocks noChangeArrowheads="1"/>
          </p:cNvSpPr>
          <p:nvPr/>
        </p:nvSpPr>
        <p:spPr bwMode="auto">
          <a:xfrm flipV="1">
            <a:off x="6767108" y="2996307"/>
            <a:ext cx="1723801" cy="3604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多种等级条件选择</a:t>
            </a:r>
            <a:endParaRPr lang="zh-CN" altLang="en-US" sz="16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8" name="AutoShape 40"/>
          <p:cNvSpPr>
            <a:spLocks noChangeArrowheads="1"/>
          </p:cNvSpPr>
          <p:nvPr/>
        </p:nvSpPr>
        <p:spPr bwMode="auto">
          <a:xfrm flipV="1">
            <a:off x="6767108" y="3445673"/>
            <a:ext cx="1723801" cy="360446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自定义特权次数</a:t>
            </a:r>
            <a:endParaRPr lang="zh-CN" altLang="en-US" sz="16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1" name="AutoShape 43"/>
          <p:cNvSpPr>
            <a:spLocks noChangeArrowheads="1"/>
          </p:cNvSpPr>
          <p:nvPr/>
        </p:nvSpPr>
        <p:spPr bwMode="auto">
          <a:xfrm flipV="1">
            <a:off x="6766315" y="3840417"/>
            <a:ext cx="1725387" cy="3604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自定义特权范围</a:t>
            </a:r>
            <a:endParaRPr lang="zh-CN" altLang="en-US" sz="16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71" name="AutoShape 61"/>
          <p:cNvSpPr>
            <a:spLocks noChangeArrowheads="1"/>
          </p:cNvSpPr>
          <p:nvPr/>
        </p:nvSpPr>
        <p:spPr bwMode="auto">
          <a:xfrm flipV="1">
            <a:off x="6766315" y="4314609"/>
            <a:ext cx="1725388" cy="3604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制定差异化优惠</a:t>
            </a:r>
            <a:endParaRPr lang="zh-CN" altLang="en-US" sz="16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72" name="AutoShape 63"/>
          <p:cNvSpPr>
            <a:spLocks noChangeArrowheads="1"/>
          </p:cNvSpPr>
          <p:nvPr/>
        </p:nvSpPr>
        <p:spPr bwMode="auto">
          <a:xfrm flipV="1">
            <a:off x="6767108" y="4725866"/>
            <a:ext cx="1723801" cy="362034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anose="020B0503020204020204" pitchFamily="34" charset="-122"/>
              </a:rPr>
              <a:t>站内信管理、推送</a:t>
            </a:r>
            <a:endParaRPr lang="zh-CN" altLang="en-US" sz="16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73" name="AutoShape 65"/>
          <p:cNvSpPr>
            <a:spLocks noChangeArrowheads="1"/>
          </p:cNvSpPr>
          <p:nvPr/>
        </p:nvSpPr>
        <p:spPr bwMode="auto">
          <a:xfrm flipV="1">
            <a:off x="6767108" y="5145063"/>
            <a:ext cx="1723801" cy="362034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anose="020B0503020204020204" pitchFamily="34" charset="-122"/>
              </a:rPr>
              <a:t>礼品管理</a:t>
            </a:r>
            <a:endParaRPr lang="zh-CN" altLang="en-US" sz="16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74" name="AutoShape 67"/>
          <p:cNvSpPr>
            <a:spLocks noChangeArrowheads="1"/>
          </p:cNvSpPr>
          <p:nvPr/>
        </p:nvSpPr>
        <p:spPr bwMode="auto">
          <a:xfrm flipV="1">
            <a:off x="6766315" y="5542030"/>
            <a:ext cx="1725388" cy="362034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anose="020B0503020204020204" pitchFamily="34" charset="-122"/>
              </a:rPr>
              <a:t>节日关怀</a:t>
            </a:r>
            <a:endParaRPr lang="zh-CN" altLang="en-US" sz="16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AutoShape 19"/>
          <p:cNvSpPr>
            <a:spLocks noChangeArrowheads="1"/>
          </p:cNvSpPr>
          <p:nvPr/>
        </p:nvSpPr>
        <p:spPr bwMode="auto">
          <a:xfrm flipV="1">
            <a:off x="2784748" y="3172560"/>
            <a:ext cx="1287295" cy="55734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solidFill>
                  <a:schemeClr val="bg1"/>
                </a:solidFill>
                <a:ea typeface="微软雅黑" panose="020B0503020204020204" pitchFamily="34" charset="-122"/>
              </a:rPr>
              <a:t>会员设置</a:t>
            </a:r>
            <a:endParaRPr lang="zh-CN" altLang="en-US" sz="16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65" name="AutoShape 20"/>
          <p:cNvSpPr>
            <a:spLocks noChangeArrowheads="1"/>
          </p:cNvSpPr>
          <p:nvPr/>
        </p:nvSpPr>
        <p:spPr bwMode="auto">
          <a:xfrm flipV="1">
            <a:off x="4535374" y="2339882"/>
            <a:ext cx="1725388" cy="438251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anose="020B0503020204020204" pitchFamily="34" charset="-122"/>
              </a:rPr>
              <a:t>积分策略</a:t>
            </a:r>
            <a:endParaRPr lang="zh-CN" altLang="en-US" sz="16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66" name="AutoShape 21"/>
          <p:cNvSpPr>
            <a:spLocks noChangeArrowheads="1"/>
          </p:cNvSpPr>
          <p:nvPr/>
        </p:nvSpPr>
        <p:spPr bwMode="auto">
          <a:xfrm flipV="1">
            <a:off x="2801256" y="4511505"/>
            <a:ext cx="1287295" cy="57639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bg1"/>
                </a:solidFill>
                <a:ea typeface="微软雅黑" panose="020B0503020204020204" pitchFamily="34" charset="-122"/>
              </a:rPr>
              <a:t>互动营销</a:t>
            </a:r>
            <a:endParaRPr lang="zh-CN" altLang="en-US" sz="16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67" name="AutoShape 22"/>
          <p:cNvSpPr>
            <a:spLocks noChangeArrowheads="1"/>
          </p:cNvSpPr>
          <p:nvPr/>
        </p:nvSpPr>
        <p:spPr bwMode="auto">
          <a:xfrm flipV="1">
            <a:off x="4535374" y="2963914"/>
            <a:ext cx="1725388" cy="3604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anose="020B0503020204020204" pitchFamily="34" charset="-122"/>
              </a:rPr>
              <a:t>会员等级</a:t>
            </a:r>
            <a:endParaRPr lang="zh-CN" altLang="en-US" sz="16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68" name="AutoShape 23"/>
          <p:cNvSpPr>
            <a:spLocks noChangeArrowheads="1"/>
          </p:cNvSpPr>
          <p:nvPr/>
        </p:nvSpPr>
        <p:spPr bwMode="auto">
          <a:xfrm flipV="1">
            <a:off x="4535374" y="3657812"/>
            <a:ext cx="1725388" cy="39538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anose="020B0503020204020204" pitchFamily="34" charset="-122"/>
              </a:rPr>
              <a:t>会员特权</a:t>
            </a:r>
            <a:endParaRPr lang="zh-CN" altLang="en-US" sz="16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69" name="AutoShape 27"/>
          <p:cNvSpPr>
            <a:spLocks noChangeArrowheads="1"/>
          </p:cNvSpPr>
          <p:nvPr/>
        </p:nvSpPr>
        <p:spPr bwMode="auto">
          <a:xfrm flipV="1">
            <a:off x="4535374" y="4419408"/>
            <a:ext cx="1725387" cy="4366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优惠活动</a:t>
            </a:r>
            <a:endParaRPr lang="zh-CN" altLang="en-US" sz="16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70" name="AutoShape 29"/>
          <p:cNvSpPr>
            <a:spLocks noChangeArrowheads="1"/>
          </p:cNvSpPr>
          <p:nvPr/>
        </p:nvSpPr>
        <p:spPr bwMode="auto">
          <a:xfrm flipV="1">
            <a:off x="4535374" y="5591254"/>
            <a:ext cx="1725388" cy="393791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数据统计</a:t>
            </a:r>
            <a:endParaRPr lang="zh-CN" altLang="en-US" sz="16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75" name="AutoShape 27"/>
          <p:cNvSpPr>
            <a:spLocks noChangeArrowheads="1"/>
          </p:cNvSpPr>
          <p:nvPr/>
        </p:nvSpPr>
        <p:spPr bwMode="auto">
          <a:xfrm flipV="1">
            <a:off x="4533945" y="5000513"/>
            <a:ext cx="1707928" cy="436981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lIns="90170" tIns="46990" rIns="90170" bIns="4699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数据库营销</a:t>
            </a:r>
            <a:endParaRPr lang="zh-CN" altLang="en-US" sz="16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AutoShape 16"/>
          <p:cNvSpPr>
            <a:spLocks noChangeArrowheads="1"/>
          </p:cNvSpPr>
          <p:nvPr/>
        </p:nvSpPr>
        <p:spPr bwMode="auto">
          <a:xfrm flipV="1">
            <a:off x="1053893" y="3226824"/>
            <a:ext cx="927772" cy="1747371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chemeClr val="bg1"/>
                </a:solidFill>
                <a:ea typeface="微软雅黑" panose="020B0503020204020204" pitchFamily="34" charset="-122"/>
              </a:rPr>
              <a:t>会</a:t>
            </a:r>
            <a:endParaRPr lang="zh-CN" altLang="en-US" sz="20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2000" b="1" dirty="0">
                <a:solidFill>
                  <a:schemeClr val="bg1"/>
                </a:solidFill>
                <a:ea typeface="微软雅黑" panose="020B0503020204020204" pitchFamily="34" charset="-122"/>
              </a:rPr>
              <a:t>员</a:t>
            </a:r>
            <a:endParaRPr lang="zh-CN" altLang="en-US" sz="20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2000" b="1" dirty="0">
                <a:solidFill>
                  <a:schemeClr val="bg1"/>
                </a:solidFill>
                <a:ea typeface="微软雅黑" panose="020B0503020204020204" pitchFamily="34" charset="-122"/>
              </a:rPr>
              <a:t>卡</a:t>
            </a:r>
            <a:endParaRPr lang="zh-CN" altLang="en-US" sz="20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AutoShape 17"/>
          <p:cNvSpPr>
            <a:spLocks noChangeArrowheads="1"/>
          </p:cNvSpPr>
          <p:nvPr/>
        </p:nvSpPr>
        <p:spPr bwMode="auto">
          <a:xfrm flipV="1">
            <a:off x="2095863" y="3285744"/>
            <a:ext cx="668250" cy="36044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miter lim="800000"/>
          </a:ln>
        </p:spPr>
        <p:txBody>
          <a:bodyPr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AutoShape 18"/>
          <p:cNvSpPr>
            <a:spLocks noChangeArrowheads="1"/>
          </p:cNvSpPr>
          <p:nvPr/>
        </p:nvSpPr>
        <p:spPr bwMode="auto">
          <a:xfrm flipV="1">
            <a:off x="2095864" y="4521166"/>
            <a:ext cx="668250" cy="36044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miter lim="800000"/>
          </a:ln>
        </p:spPr>
        <p:txBody>
          <a:bodyPr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箭头 1639"/>
          <p:cNvSpPr>
            <a:spLocks noChangeShapeType="1"/>
          </p:cNvSpPr>
          <p:nvPr/>
        </p:nvSpPr>
        <p:spPr bwMode="auto">
          <a:xfrm flipV="1">
            <a:off x="4062519" y="2661267"/>
            <a:ext cx="499997" cy="690723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" name="箭头 1639"/>
          <p:cNvSpPr>
            <a:spLocks noChangeShapeType="1"/>
          </p:cNvSpPr>
          <p:nvPr/>
        </p:nvSpPr>
        <p:spPr bwMode="auto">
          <a:xfrm flipV="1">
            <a:off x="4065694" y="3226547"/>
            <a:ext cx="496822" cy="14767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" name="箭头 1639"/>
          <p:cNvSpPr>
            <a:spLocks noChangeShapeType="1"/>
          </p:cNvSpPr>
          <p:nvPr/>
        </p:nvSpPr>
        <p:spPr bwMode="auto">
          <a:xfrm>
            <a:off x="4064106" y="3374219"/>
            <a:ext cx="469839" cy="43190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箭头 1639"/>
          <p:cNvSpPr>
            <a:spLocks noChangeShapeType="1"/>
          </p:cNvSpPr>
          <p:nvPr/>
        </p:nvSpPr>
        <p:spPr bwMode="auto">
          <a:xfrm flipV="1">
            <a:off x="4064106" y="4659811"/>
            <a:ext cx="469839" cy="158787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" name="箭头 1639"/>
          <p:cNvSpPr>
            <a:spLocks noChangeShapeType="1"/>
          </p:cNvSpPr>
          <p:nvPr/>
        </p:nvSpPr>
        <p:spPr bwMode="auto">
          <a:xfrm>
            <a:off x="4065694" y="4840828"/>
            <a:ext cx="469839" cy="28899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箭头 1639"/>
          <p:cNvSpPr>
            <a:spLocks noChangeShapeType="1"/>
          </p:cNvSpPr>
          <p:nvPr/>
        </p:nvSpPr>
        <p:spPr bwMode="auto">
          <a:xfrm>
            <a:off x="4065694" y="4842417"/>
            <a:ext cx="468251" cy="80981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" name="箭头 1639"/>
          <p:cNvSpPr>
            <a:spLocks noChangeShapeType="1"/>
          </p:cNvSpPr>
          <p:nvPr/>
        </p:nvSpPr>
        <p:spPr bwMode="auto">
          <a:xfrm flipV="1">
            <a:off x="6316476" y="2837520"/>
            <a:ext cx="399998" cy="201659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箭头 1639"/>
          <p:cNvSpPr>
            <a:spLocks noChangeShapeType="1"/>
          </p:cNvSpPr>
          <p:nvPr/>
        </p:nvSpPr>
        <p:spPr bwMode="auto">
          <a:xfrm flipV="1">
            <a:off x="6291079" y="2324639"/>
            <a:ext cx="401585" cy="195308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" name="箭头 1639"/>
          <p:cNvSpPr>
            <a:spLocks noChangeShapeType="1"/>
          </p:cNvSpPr>
          <p:nvPr/>
        </p:nvSpPr>
        <p:spPr bwMode="auto">
          <a:xfrm>
            <a:off x="6316476" y="3040767"/>
            <a:ext cx="399998" cy="158787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" name="箭头 1639"/>
          <p:cNvSpPr>
            <a:spLocks noChangeShapeType="1"/>
          </p:cNvSpPr>
          <p:nvPr/>
        </p:nvSpPr>
        <p:spPr bwMode="auto">
          <a:xfrm flipV="1">
            <a:off x="6260920" y="3626690"/>
            <a:ext cx="431744" cy="150848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" name="箭头 1639"/>
          <p:cNvSpPr>
            <a:spLocks noChangeShapeType="1"/>
          </p:cNvSpPr>
          <p:nvPr/>
        </p:nvSpPr>
        <p:spPr bwMode="auto">
          <a:xfrm>
            <a:off x="6289491" y="3775949"/>
            <a:ext cx="399998" cy="209599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" name="AutoShape 47"/>
          <p:cNvSpPr>
            <a:spLocks noChangeArrowheads="1"/>
          </p:cNvSpPr>
          <p:nvPr/>
        </p:nvSpPr>
        <p:spPr bwMode="auto">
          <a:xfrm flipV="1">
            <a:off x="9059319" y="1845738"/>
            <a:ext cx="1723801" cy="360128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充值送积分</a:t>
            </a:r>
            <a:endParaRPr lang="zh-CN" altLang="en-US" sz="14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6" name="箭头 1639"/>
          <p:cNvSpPr>
            <a:spLocks noChangeShapeType="1"/>
          </p:cNvSpPr>
          <p:nvPr/>
        </p:nvSpPr>
        <p:spPr bwMode="auto">
          <a:xfrm flipV="1">
            <a:off x="8472020" y="1822872"/>
            <a:ext cx="587299" cy="473185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" name="AutoShape 49"/>
          <p:cNvSpPr>
            <a:spLocks noChangeArrowheads="1"/>
          </p:cNvSpPr>
          <p:nvPr/>
        </p:nvSpPr>
        <p:spPr bwMode="auto">
          <a:xfrm flipV="1">
            <a:off x="9059319" y="1460838"/>
            <a:ext cx="1723801" cy="362034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消费送积分</a:t>
            </a:r>
            <a:endParaRPr lang="zh-CN" altLang="en-US" sz="14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8" name="箭头 1639"/>
          <p:cNvSpPr>
            <a:spLocks noChangeShapeType="1"/>
          </p:cNvSpPr>
          <p:nvPr/>
        </p:nvSpPr>
        <p:spPr bwMode="auto">
          <a:xfrm flipV="1">
            <a:off x="8472020" y="2161089"/>
            <a:ext cx="587299" cy="134968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" name="AutoShape 51"/>
          <p:cNvSpPr>
            <a:spLocks noChangeArrowheads="1"/>
          </p:cNvSpPr>
          <p:nvPr/>
        </p:nvSpPr>
        <p:spPr bwMode="auto">
          <a:xfrm flipV="1">
            <a:off x="9059319" y="2228732"/>
            <a:ext cx="1723801" cy="360128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签到送积分</a:t>
            </a:r>
            <a:endParaRPr lang="zh-CN" altLang="en-US" sz="14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40" name="箭头 1639"/>
          <p:cNvSpPr>
            <a:spLocks noChangeShapeType="1"/>
          </p:cNvSpPr>
          <p:nvPr/>
        </p:nvSpPr>
        <p:spPr bwMode="auto">
          <a:xfrm>
            <a:off x="8472020" y="2296057"/>
            <a:ext cx="587299" cy="242944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" name="AutoShape 53"/>
          <p:cNvSpPr>
            <a:spLocks noChangeArrowheads="1"/>
          </p:cNvSpPr>
          <p:nvPr/>
        </p:nvSpPr>
        <p:spPr bwMode="auto">
          <a:xfrm flipV="1">
            <a:off x="9059319" y="3377713"/>
            <a:ext cx="1723801" cy="360128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按累计充值额</a:t>
            </a:r>
            <a:endParaRPr lang="zh-CN" altLang="en-US" sz="14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42" name="箭头 1639"/>
          <p:cNvSpPr>
            <a:spLocks noChangeShapeType="1"/>
          </p:cNvSpPr>
          <p:nvPr/>
        </p:nvSpPr>
        <p:spPr bwMode="auto">
          <a:xfrm flipV="1">
            <a:off x="8472020" y="2766066"/>
            <a:ext cx="587299" cy="473185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" name="AutoShape 55"/>
          <p:cNvSpPr>
            <a:spLocks noChangeArrowheads="1"/>
          </p:cNvSpPr>
          <p:nvPr/>
        </p:nvSpPr>
        <p:spPr bwMode="auto">
          <a:xfrm flipV="1">
            <a:off x="9058525" y="2994719"/>
            <a:ext cx="1725388" cy="360128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按累计积分</a:t>
            </a:r>
            <a:endParaRPr lang="zh-CN" altLang="en-US" sz="14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44" name="箭头 1639"/>
          <p:cNvSpPr>
            <a:spLocks noChangeShapeType="1"/>
          </p:cNvSpPr>
          <p:nvPr/>
        </p:nvSpPr>
        <p:spPr bwMode="auto">
          <a:xfrm flipV="1">
            <a:off x="8472020" y="3104282"/>
            <a:ext cx="587299" cy="134968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5" name="AutoShape 57"/>
          <p:cNvSpPr>
            <a:spLocks noChangeArrowheads="1"/>
          </p:cNvSpPr>
          <p:nvPr/>
        </p:nvSpPr>
        <p:spPr bwMode="auto">
          <a:xfrm flipV="1">
            <a:off x="9059319" y="3760706"/>
            <a:ext cx="1723801" cy="362034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按累计消费额</a:t>
            </a:r>
            <a:endParaRPr lang="zh-CN" altLang="en-US" sz="14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46" name="箭头 1639"/>
          <p:cNvSpPr>
            <a:spLocks noChangeShapeType="1"/>
          </p:cNvSpPr>
          <p:nvPr/>
        </p:nvSpPr>
        <p:spPr bwMode="auto">
          <a:xfrm>
            <a:off x="8472020" y="3240839"/>
            <a:ext cx="587299" cy="643086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7" name="AutoShape 59"/>
          <p:cNvSpPr>
            <a:spLocks noChangeArrowheads="1"/>
          </p:cNvSpPr>
          <p:nvPr/>
        </p:nvSpPr>
        <p:spPr bwMode="auto">
          <a:xfrm flipV="1">
            <a:off x="9059319" y="2611725"/>
            <a:ext cx="1723801" cy="360128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按使用时间</a:t>
            </a:r>
            <a:endParaRPr lang="zh-CN" altLang="en-US" sz="14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48" name="箭头 1639"/>
          <p:cNvSpPr>
            <a:spLocks noChangeShapeType="1"/>
          </p:cNvSpPr>
          <p:nvPr/>
        </p:nvSpPr>
        <p:spPr bwMode="auto">
          <a:xfrm>
            <a:off x="8472020" y="3240839"/>
            <a:ext cx="587299" cy="363621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0" name="箭头 1639"/>
          <p:cNvSpPr>
            <a:spLocks noChangeShapeType="1"/>
          </p:cNvSpPr>
          <p:nvPr/>
        </p:nvSpPr>
        <p:spPr bwMode="auto">
          <a:xfrm flipV="1">
            <a:off x="6241873" y="4486462"/>
            <a:ext cx="504759" cy="214926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4" name="箭头 1639"/>
          <p:cNvSpPr>
            <a:spLocks noChangeShapeType="1"/>
          </p:cNvSpPr>
          <p:nvPr/>
        </p:nvSpPr>
        <p:spPr bwMode="auto">
          <a:xfrm>
            <a:off x="6260920" y="4674395"/>
            <a:ext cx="502496" cy="961265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" name="箭头 1639"/>
          <p:cNvSpPr>
            <a:spLocks noChangeShapeType="1"/>
          </p:cNvSpPr>
          <p:nvPr/>
        </p:nvSpPr>
        <p:spPr bwMode="auto">
          <a:xfrm>
            <a:off x="6270444" y="4702977"/>
            <a:ext cx="504759" cy="651739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7" name="AutoShape 70"/>
          <p:cNvSpPr>
            <a:spLocks noChangeArrowheads="1"/>
          </p:cNvSpPr>
          <p:nvPr/>
        </p:nvSpPr>
        <p:spPr bwMode="auto">
          <a:xfrm flipV="1">
            <a:off x="9386301" y="4736029"/>
            <a:ext cx="1723801" cy="360446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anose="020B0503020204020204" pitchFamily="34" charset="-122"/>
              </a:rPr>
              <a:t>消费记录</a:t>
            </a:r>
            <a:endParaRPr lang="zh-CN" altLang="en-US" sz="16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58" name="箭头 1639"/>
          <p:cNvSpPr>
            <a:spLocks noChangeShapeType="1"/>
          </p:cNvSpPr>
          <p:nvPr/>
        </p:nvSpPr>
        <p:spPr bwMode="auto">
          <a:xfrm flipV="1">
            <a:off x="8984715" y="5072657"/>
            <a:ext cx="401586" cy="31281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9" name="AutoShape 72"/>
          <p:cNvSpPr>
            <a:spLocks noChangeArrowheads="1"/>
          </p:cNvSpPr>
          <p:nvPr/>
        </p:nvSpPr>
        <p:spPr bwMode="auto">
          <a:xfrm flipV="1">
            <a:off x="9414873" y="5310837"/>
            <a:ext cx="1725387" cy="360446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anose="020B0503020204020204" pitchFamily="34" charset="-122"/>
              </a:rPr>
              <a:t>统计报表</a:t>
            </a:r>
            <a:endParaRPr lang="zh-CN" altLang="en-US" sz="16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60" name="箭头 1639"/>
          <p:cNvSpPr>
            <a:spLocks noChangeShapeType="1"/>
          </p:cNvSpPr>
          <p:nvPr/>
        </p:nvSpPr>
        <p:spPr bwMode="auto">
          <a:xfrm>
            <a:off x="8970430" y="5387054"/>
            <a:ext cx="430156" cy="188957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61" name="AutoShape 69"/>
          <p:cNvCxnSpPr>
            <a:cxnSpLocks noChangeShapeType="1"/>
          </p:cNvCxnSpPr>
          <p:nvPr/>
        </p:nvCxnSpPr>
        <p:spPr bwMode="auto">
          <a:xfrm flipV="1">
            <a:off x="6243461" y="5355591"/>
            <a:ext cx="2726970" cy="476360"/>
          </a:xfrm>
          <a:prstGeom prst="bentConnector4">
            <a:avLst>
              <a:gd name="adj1" fmla="val 15764"/>
              <a:gd name="adj2" fmla="val -70394"/>
            </a:avLst>
          </a:prstGeom>
          <a:noFill/>
          <a:ln w="9525">
            <a:solidFill>
              <a:srgbClr val="FFC000"/>
            </a:solidFill>
            <a:miter lim="800000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文本框 1"/>
          <p:cNvSpPr txBox="1"/>
          <p:nvPr/>
        </p:nvSpPr>
        <p:spPr>
          <a:xfrm>
            <a:off x="609520" y="1059115"/>
            <a:ext cx="341632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大数据不是大忽悠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想赚钱，就得这么干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会员体系</a:t>
            </a:r>
            <a:r>
              <a:rPr lang="en-US" altLang="zh-CN" sz="2800" b="1" dirty="0">
                <a:sym typeface="+mn-ea"/>
              </a:rPr>
              <a:t>+</a:t>
            </a:r>
            <a:r>
              <a:rPr lang="zh-CN" altLang="en-US" sz="2800" b="1" dirty="0">
                <a:sym typeface="+mn-ea"/>
              </a:rPr>
              <a:t>大数据</a:t>
            </a:r>
            <a:r>
              <a:rPr lang="en-US" altLang="zh-CN" sz="2800" b="1" dirty="0">
                <a:sym typeface="+mn-ea"/>
              </a:rPr>
              <a:t>=</a:t>
            </a:r>
            <a:r>
              <a:rPr lang="zh-CN" altLang="en-US" sz="2800" b="1" dirty="0">
                <a:sym typeface="+mn-ea"/>
              </a:rPr>
              <a:t>长期提款机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84" name="AutoShape 35"/>
          <p:cNvSpPr>
            <a:spLocks noChangeArrowheads="1"/>
          </p:cNvSpPr>
          <p:nvPr/>
        </p:nvSpPr>
        <p:spPr bwMode="auto">
          <a:xfrm flipV="1">
            <a:off x="6767108" y="2046762"/>
            <a:ext cx="1723801" cy="4366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3种积分类型选择</a:t>
            </a:r>
            <a:endParaRPr lang="zh-CN" altLang="en-US" sz="14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85" name="AutoShape 36"/>
          <p:cNvSpPr>
            <a:spLocks noChangeArrowheads="1"/>
          </p:cNvSpPr>
          <p:nvPr/>
        </p:nvSpPr>
        <p:spPr bwMode="auto">
          <a:xfrm flipV="1">
            <a:off x="6766315" y="2588225"/>
            <a:ext cx="1725388" cy="360446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自定义等级说明</a:t>
            </a:r>
            <a:endParaRPr lang="zh-CN" altLang="en-US" sz="14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86" name="AutoShape 39"/>
          <p:cNvSpPr>
            <a:spLocks noChangeArrowheads="1"/>
          </p:cNvSpPr>
          <p:nvPr/>
        </p:nvSpPr>
        <p:spPr bwMode="auto">
          <a:xfrm flipV="1">
            <a:off x="6767108" y="2996307"/>
            <a:ext cx="1723801" cy="3604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多种等级条件选择</a:t>
            </a:r>
            <a:endParaRPr lang="zh-CN" altLang="en-US" sz="14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87" name="AutoShape 40"/>
          <p:cNvSpPr>
            <a:spLocks noChangeArrowheads="1"/>
          </p:cNvSpPr>
          <p:nvPr/>
        </p:nvSpPr>
        <p:spPr bwMode="auto">
          <a:xfrm flipV="1">
            <a:off x="6767108" y="3445673"/>
            <a:ext cx="1723801" cy="360446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自定义特权次数</a:t>
            </a:r>
            <a:endParaRPr lang="zh-CN" altLang="en-US" sz="14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88" name="AutoShape 43"/>
          <p:cNvSpPr>
            <a:spLocks noChangeArrowheads="1"/>
          </p:cNvSpPr>
          <p:nvPr/>
        </p:nvSpPr>
        <p:spPr bwMode="auto">
          <a:xfrm flipV="1">
            <a:off x="6766315" y="3840417"/>
            <a:ext cx="1725387" cy="3604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自定义特权范围</a:t>
            </a:r>
            <a:endParaRPr lang="zh-CN" altLang="en-US" sz="14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89" name="AutoShape 61"/>
          <p:cNvSpPr>
            <a:spLocks noChangeArrowheads="1"/>
          </p:cNvSpPr>
          <p:nvPr/>
        </p:nvSpPr>
        <p:spPr bwMode="auto">
          <a:xfrm flipV="1">
            <a:off x="6766315" y="4314609"/>
            <a:ext cx="1725388" cy="3604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制定差异化优惠</a:t>
            </a:r>
            <a:endParaRPr lang="zh-CN" altLang="en-US" sz="14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90" name="AutoShape 63"/>
          <p:cNvSpPr>
            <a:spLocks noChangeArrowheads="1"/>
          </p:cNvSpPr>
          <p:nvPr/>
        </p:nvSpPr>
        <p:spPr bwMode="auto">
          <a:xfrm flipV="1">
            <a:off x="6767108" y="4725866"/>
            <a:ext cx="1723801" cy="362034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站内信管理、推送</a:t>
            </a:r>
            <a:endParaRPr lang="zh-CN" altLang="en-US" sz="14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91" name="AutoShape 65"/>
          <p:cNvSpPr>
            <a:spLocks noChangeArrowheads="1"/>
          </p:cNvSpPr>
          <p:nvPr/>
        </p:nvSpPr>
        <p:spPr bwMode="auto">
          <a:xfrm flipV="1">
            <a:off x="6767108" y="5145063"/>
            <a:ext cx="1723801" cy="362034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礼品管理</a:t>
            </a:r>
            <a:endParaRPr lang="zh-CN" altLang="en-US" sz="14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92" name="AutoShape 67"/>
          <p:cNvSpPr>
            <a:spLocks noChangeArrowheads="1"/>
          </p:cNvSpPr>
          <p:nvPr/>
        </p:nvSpPr>
        <p:spPr bwMode="auto">
          <a:xfrm flipV="1">
            <a:off x="6766315" y="5542030"/>
            <a:ext cx="1725388" cy="362034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节日关怀</a:t>
            </a:r>
            <a:endParaRPr lang="zh-CN" altLang="en-US" sz="14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93" name="AutoShape 19"/>
          <p:cNvSpPr>
            <a:spLocks noChangeArrowheads="1"/>
          </p:cNvSpPr>
          <p:nvPr/>
        </p:nvSpPr>
        <p:spPr bwMode="auto">
          <a:xfrm flipV="1">
            <a:off x="2784748" y="3172560"/>
            <a:ext cx="1287295" cy="55734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solidFill>
                  <a:schemeClr val="bg1"/>
                </a:solidFill>
                <a:ea typeface="微软雅黑" panose="020B0503020204020204" pitchFamily="34" charset="-122"/>
              </a:rPr>
              <a:t>会员设置</a:t>
            </a:r>
            <a:endParaRPr lang="zh-CN" altLang="en-US" sz="16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94" name="AutoShape 20"/>
          <p:cNvSpPr>
            <a:spLocks noChangeArrowheads="1"/>
          </p:cNvSpPr>
          <p:nvPr/>
        </p:nvSpPr>
        <p:spPr bwMode="auto">
          <a:xfrm flipV="1">
            <a:off x="4535374" y="2339882"/>
            <a:ext cx="1725388" cy="438251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积分策略</a:t>
            </a:r>
            <a:endParaRPr lang="zh-CN" altLang="en-US" sz="14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95" name="AutoShape 21"/>
          <p:cNvSpPr>
            <a:spLocks noChangeArrowheads="1"/>
          </p:cNvSpPr>
          <p:nvPr/>
        </p:nvSpPr>
        <p:spPr bwMode="auto">
          <a:xfrm flipV="1">
            <a:off x="2801256" y="4511505"/>
            <a:ext cx="1287295" cy="57639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bg1"/>
                </a:solidFill>
                <a:ea typeface="微软雅黑" panose="020B0503020204020204" pitchFamily="34" charset="-122"/>
              </a:rPr>
              <a:t>互动营销</a:t>
            </a:r>
            <a:endParaRPr lang="zh-CN" altLang="en-US" sz="16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96" name="AutoShape 22"/>
          <p:cNvSpPr>
            <a:spLocks noChangeArrowheads="1"/>
          </p:cNvSpPr>
          <p:nvPr/>
        </p:nvSpPr>
        <p:spPr bwMode="auto">
          <a:xfrm flipV="1">
            <a:off x="4535374" y="2963914"/>
            <a:ext cx="1725388" cy="3604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会员等级</a:t>
            </a:r>
            <a:endParaRPr lang="zh-CN" altLang="en-US" sz="14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97" name="AutoShape 23"/>
          <p:cNvSpPr>
            <a:spLocks noChangeArrowheads="1"/>
          </p:cNvSpPr>
          <p:nvPr/>
        </p:nvSpPr>
        <p:spPr bwMode="auto">
          <a:xfrm flipV="1">
            <a:off x="4535374" y="3657812"/>
            <a:ext cx="1725388" cy="39538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会员特权</a:t>
            </a:r>
            <a:endParaRPr lang="zh-CN" altLang="en-US" sz="14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98" name="AutoShape 27"/>
          <p:cNvSpPr>
            <a:spLocks noChangeArrowheads="1"/>
          </p:cNvSpPr>
          <p:nvPr/>
        </p:nvSpPr>
        <p:spPr bwMode="auto">
          <a:xfrm flipV="1">
            <a:off x="4535374" y="4419408"/>
            <a:ext cx="1725387" cy="4366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优惠活动</a:t>
            </a:r>
            <a:endParaRPr lang="zh-CN" altLang="en-US" sz="14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99" name="AutoShape 29"/>
          <p:cNvSpPr>
            <a:spLocks noChangeArrowheads="1"/>
          </p:cNvSpPr>
          <p:nvPr/>
        </p:nvSpPr>
        <p:spPr bwMode="auto">
          <a:xfrm flipV="1">
            <a:off x="4535374" y="5591254"/>
            <a:ext cx="1725388" cy="393791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数据统计</a:t>
            </a:r>
            <a:endParaRPr lang="zh-CN" altLang="en-US" sz="14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01" name="AutoShape 16"/>
          <p:cNvSpPr>
            <a:spLocks noChangeArrowheads="1"/>
          </p:cNvSpPr>
          <p:nvPr/>
        </p:nvSpPr>
        <p:spPr bwMode="auto">
          <a:xfrm flipV="1">
            <a:off x="1053893" y="3226824"/>
            <a:ext cx="927772" cy="1747371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会</a:t>
            </a:r>
            <a:endParaRPr lang="zh-CN" altLang="en-US" sz="24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员</a:t>
            </a:r>
            <a:endParaRPr lang="zh-CN" altLang="en-US" sz="24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卡</a:t>
            </a:r>
            <a:endParaRPr lang="zh-CN" altLang="en-US" sz="24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02" name="AutoShape 17"/>
          <p:cNvSpPr>
            <a:spLocks noChangeArrowheads="1"/>
          </p:cNvSpPr>
          <p:nvPr/>
        </p:nvSpPr>
        <p:spPr bwMode="auto">
          <a:xfrm flipV="1">
            <a:off x="2095863" y="3285744"/>
            <a:ext cx="668250" cy="36044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miter lim="800000"/>
          </a:ln>
        </p:spPr>
        <p:txBody>
          <a:bodyPr anchor="ctr"/>
          <a:lstStyle/>
          <a:p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103" name="AutoShape 18"/>
          <p:cNvSpPr>
            <a:spLocks noChangeArrowheads="1"/>
          </p:cNvSpPr>
          <p:nvPr/>
        </p:nvSpPr>
        <p:spPr bwMode="auto">
          <a:xfrm flipV="1">
            <a:off x="2095864" y="4521166"/>
            <a:ext cx="668250" cy="36044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miter lim="800000"/>
          </a:ln>
        </p:spPr>
        <p:txBody>
          <a:bodyPr anchor="ctr"/>
          <a:lstStyle/>
          <a:p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104" name="箭头 1639"/>
          <p:cNvSpPr>
            <a:spLocks noChangeShapeType="1"/>
          </p:cNvSpPr>
          <p:nvPr/>
        </p:nvSpPr>
        <p:spPr bwMode="auto">
          <a:xfrm flipV="1">
            <a:off x="4062519" y="2661267"/>
            <a:ext cx="499997" cy="690723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5" name="箭头 1639"/>
          <p:cNvSpPr>
            <a:spLocks noChangeShapeType="1"/>
          </p:cNvSpPr>
          <p:nvPr/>
        </p:nvSpPr>
        <p:spPr bwMode="auto">
          <a:xfrm flipV="1">
            <a:off x="4065694" y="3226547"/>
            <a:ext cx="496822" cy="14767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6" name="箭头 1639"/>
          <p:cNvSpPr>
            <a:spLocks noChangeShapeType="1"/>
          </p:cNvSpPr>
          <p:nvPr/>
        </p:nvSpPr>
        <p:spPr bwMode="auto">
          <a:xfrm>
            <a:off x="4064106" y="3374219"/>
            <a:ext cx="469839" cy="43190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7" name="箭头 1639"/>
          <p:cNvSpPr>
            <a:spLocks noChangeShapeType="1"/>
          </p:cNvSpPr>
          <p:nvPr/>
        </p:nvSpPr>
        <p:spPr bwMode="auto">
          <a:xfrm flipV="1">
            <a:off x="4064106" y="4659811"/>
            <a:ext cx="469839" cy="158787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8" name="箭头 1639"/>
          <p:cNvSpPr>
            <a:spLocks noChangeShapeType="1"/>
          </p:cNvSpPr>
          <p:nvPr/>
        </p:nvSpPr>
        <p:spPr bwMode="auto">
          <a:xfrm>
            <a:off x="4065694" y="4840828"/>
            <a:ext cx="469839" cy="28899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9" name="箭头 1639"/>
          <p:cNvSpPr>
            <a:spLocks noChangeShapeType="1"/>
          </p:cNvSpPr>
          <p:nvPr/>
        </p:nvSpPr>
        <p:spPr bwMode="auto">
          <a:xfrm>
            <a:off x="4065694" y="4842417"/>
            <a:ext cx="468251" cy="80981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0" name="箭头 1639"/>
          <p:cNvSpPr>
            <a:spLocks noChangeShapeType="1"/>
          </p:cNvSpPr>
          <p:nvPr/>
        </p:nvSpPr>
        <p:spPr bwMode="auto">
          <a:xfrm flipV="1">
            <a:off x="6316476" y="2837520"/>
            <a:ext cx="399998" cy="201659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1" name="箭头 1639"/>
          <p:cNvSpPr>
            <a:spLocks noChangeShapeType="1"/>
          </p:cNvSpPr>
          <p:nvPr/>
        </p:nvSpPr>
        <p:spPr bwMode="auto">
          <a:xfrm flipV="1">
            <a:off x="6291079" y="2324639"/>
            <a:ext cx="401585" cy="195308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" name="箭头 1639"/>
          <p:cNvSpPr>
            <a:spLocks noChangeShapeType="1"/>
          </p:cNvSpPr>
          <p:nvPr/>
        </p:nvSpPr>
        <p:spPr bwMode="auto">
          <a:xfrm>
            <a:off x="6316476" y="3040767"/>
            <a:ext cx="399998" cy="158787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3" name="箭头 1639"/>
          <p:cNvSpPr>
            <a:spLocks noChangeShapeType="1"/>
          </p:cNvSpPr>
          <p:nvPr/>
        </p:nvSpPr>
        <p:spPr bwMode="auto">
          <a:xfrm flipV="1">
            <a:off x="6260920" y="3626690"/>
            <a:ext cx="431744" cy="150848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4" name="箭头 1639"/>
          <p:cNvSpPr>
            <a:spLocks noChangeShapeType="1"/>
          </p:cNvSpPr>
          <p:nvPr/>
        </p:nvSpPr>
        <p:spPr bwMode="auto">
          <a:xfrm>
            <a:off x="6289491" y="3775949"/>
            <a:ext cx="399998" cy="209599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6" name="箭头 1639"/>
          <p:cNvSpPr>
            <a:spLocks noChangeShapeType="1"/>
          </p:cNvSpPr>
          <p:nvPr/>
        </p:nvSpPr>
        <p:spPr bwMode="auto">
          <a:xfrm flipV="1">
            <a:off x="8472020" y="1822872"/>
            <a:ext cx="587299" cy="473185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8" name="箭头 1639"/>
          <p:cNvSpPr>
            <a:spLocks noChangeShapeType="1"/>
          </p:cNvSpPr>
          <p:nvPr/>
        </p:nvSpPr>
        <p:spPr bwMode="auto">
          <a:xfrm flipV="1">
            <a:off x="8472020" y="2161089"/>
            <a:ext cx="587299" cy="134968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0" name="箭头 1639"/>
          <p:cNvSpPr>
            <a:spLocks noChangeShapeType="1"/>
          </p:cNvSpPr>
          <p:nvPr/>
        </p:nvSpPr>
        <p:spPr bwMode="auto">
          <a:xfrm>
            <a:off x="8472020" y="2296057"/>
            <a:ext cx="587299" cy="242944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" name="箭头 1639"/>
          <p:cNvSpPr>
            <a:spLocks noChangeShapeType="1"/>
          </p:cNvSpPr>
          <p:nvPr/>
        </p:nvSpPr>
        <p:spPr bwMode="auto">
          <a:xfrm flipV="1">
            <a:off x="8472020" y="2766066"/>
            <a:ext cx="587299" cy="473185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4" name="箭头 1639"/>
          <p:cNvSpPr>
            <a:spLocks noChangeShapeType="1"/>
          </p:cNvSpPr>
          <p:nvPr/>
        </p:nvSpPr>
        <p:spPr bwMode="auto">
          <a:xfrm flipV="1">
            <a:off x="8472020" y="3104282"/>
            <a:ext cx="587299" cy="134968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6" name="箭头 1639"/>
          <p:cNvSpPr>
            <a:spLocks noChangeShapeType="1"/>
          </p:cNvSpPr>
          <p:nvPr/>
        </p:nvSpPr>
        <p:spPr bwMode="auto">
          <a:xfrm>
            <a:off x="8472020" y="3240839"/>
            <a:ext cx="587299" cy="643086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8" name="箭头 1639"/>
          <p:cNvSpPr>
            <a:spLocks noChangeShapeType="1"/>
          </p:cNvSpPr>
          <p:nvPr/>
        </p:nvSpPr>
        <p:spPr bwMode="auto">
          <a:xfrm>
            <a:off x="8472020" y="3240839"/>
            <a:ext cx="587299" cy="363621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9" name="箭头 1639"/>
          <p:cNvSpPr>
            <a:spLocks noChangeShapeType="1"/>
          </p:cNvSpPr>
          <p:nvPr/>
        </p:nvSpPr>
        <p:spPr bwMode="auto">
          <a:xfrm flipV="1">
            <a:off x="6241873" y="4486462"/>
            <a:ext cx="504759" cy="214926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1" name="箭头 1639"/>
          <p:cNvSpPr>
            <a:spLocks noChangeShapeType="1"/>
          </p:cNvSpPr>
          <p:nvPr/>
        </p:nvSpPr>
        <p:spPr bwMode="auto">
          <a:xfrm>
            <a:off x="6260920" y="4674395"/>
            <a:ext cx="502496" cy="961265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2" name="箭头 1639"/>
          <p:cNvSpPr>
            <a:spLocks noChangeShapeType="1"/>
          </p:cNvSpPr>
          <p:nvPr/>
        </p:nvSpPr>
        <p:spPr bwMode="auto">
          <a:xfrm>
            <a:off x="6270444" y="4702977"/>
            <a:ext cx="504759" cy="651739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" name="AutoShape 70"/>
          <p:cNvSpPr>
            <a:spLocks noChangeArrowheads="1"/>
          </p:cNvSpPr>
          <p:nvPr/>
        </p:nvSpPr>
        <p:spPr bwMode="auto">
          <a:xfrm flipV="1">
            <a:off x="9386301" y="4736029"/>
            <a:ext cx="1723801" cy="360446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消费记录</a:t>
            </a:r>
            <a:endParaRPr lang="zh-CN" altLang="en-US" sz="14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34" name="箭头 1639"/>
          <p:cNvSpPr>
            <a:spLocks noChangeShapeType="1"/>
          </p:cNvSpPr>
          <p:nvPr/>
        </p:nvSpPr>
        <p:spPr bwMode="auto">
          <a:xfrm flipV="1">
            <a:off x="8984715" y="5072657"/>
            <a:ext cx="401586" cy="31281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5" name="AutoShape 72"/>
          <p:cNvSpPr>
            <a:spLocks noChangeArrowheads="1"/>
          </p:cNvSpPr>
          <p:nvPr/>
        </p:nvSpPr>
        <p:spPr bwMode="auto">
          <a:xfrm flipV="1">
            <a:off x="9414873" y="5310837"/>
            <a:ext cx="1725387" cy="360446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统计报表</a:t>
            </a:r>
            <a:endParaRPr lang="zh-CN" altLang="en-US" sz="140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36" name="箭头 1639"/>
          <p:cNvSpPr>
            <a:spLocks noChangeShapeType="1"/>
          </p:cNvSpPr>
          <p:nvPr/>
        </p:nvSpPr>
        <p:spPr bwMode="auto">
          <a:xfrm>
            <a:off x="8970430" y="5387054"/>
            <a:ext cx="430156" cy="188957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137" name="AutoShape 69"/>
          <p:cNvCxnSpPr>
            <a:cxnSpLocks noChangeShapeType="1"/>
          </p:cNvCxnSpPr>
          <p:nvPr/>
        </p:nvCxnSpPr>
        <p:spPr bwMode="auto">
          <a:xfrm flipV="1">
            <a:off x="6243461" y="5355591"/>
            <a:ext cx="2726970" cy="476360"/>
          </a:xfrm>
          <a:prstGeom prst="bentConnector4">
            <a:avLst>
              <a:gd name="adj1" fmla="val 15764"/>
              <a:gd name="adj2" fmla="val -70394"/>
            </a:avLst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8" name="文本框 137"/>
          <p:cNvSpPr txBox="1"/>
          <p:nvPr/>
        </p:nvSpPr>
        <p:spPr>
          <a:xfrm>
            <a:off x="609520" y="1059115"/>
            <a:ext cx="341632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大数据不是大忽悠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想赚钱，就得这么干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7311" y="5471512"/>
            <a:ext cx="10184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一款”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安防总动员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“小游戏，马上就能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引爆你的安防产品热度，给用户留下深刻印象！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573284" y="797110"/>
            <a:ext cx="2000625" cy="1542772"/>
            <a:chOff x="14699" y="254"/>
            <a:chExt cx="4111" cy="333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0" y="2393"/>
              <a:ext cx="1230" cy="119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3" y="1373"/>
              <a:ext cx="925" cy="92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69" y="1329"/>
              <a:ext cx="925" cy="92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2" y="254"/>
              <a:ext cx="924" cy="92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9" y="449"/>
              <a:ext cx="924" cy="92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2" y="355"/>
              <a:ext cx="925" cy="925"/>
            </a:xfrm>
            <a:prstGeom prst="rect">
              <a:avLst/>
            </a:prstGeom>
          </p:spPr>
        </p:pic>
      </p:grpSp>
      <p:sp>
        <p:nvSpPr>
          <p:cNvPr id="9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打造口碑营销，让顾客们记住你，爱上你！</a:t>
            </a:r>
            <a:endParaRPr lang="zh-CN" altLang="en-US" sz="2800" b="1" dirty="0"/>
          </a:p>
        </p:txBody>
      </p:sp>
      <p:sp>
        <p:nvSpPr>
          <p:cNvPr id="10" name="矩形 9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grpSp>
        <p:nvGrpSpPr>
          <p:cNvPr id="2" name="组合 1"/>
          <p:cNvGrpSpPr/>
          <p:nvPr/>
        </p:nvGrpSpPr>
        <p:grpSpPr>
          <a:xfrm>
            <a:off x="1078865" y="1433830"/>
            <a:ext cx="9337040" cy="3660140"/>
            <a:chOff x="2190" y="2861"/>
            <a:chExt cx="14704" cy="5764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" y="3587"/>
              <a:ext cx="2292" cy="4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45" y="3587"/>
              <a:ext cx="2621" cy="4273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42" y="3587"/>
              <a:ext cx="2541" cy="4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2553" y="2861"/>
              <a:ext cx="2046" cy="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游戏公告                            </a:t>
              </a:r>
              <a:endPara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600" y="2861"/>
              <a:ext cx="1821" cy="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活动规则                             </a:t>
              </a:r>
              <a:endPara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478" y="2861"/>
              <a:ext cx="1951" cy="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中奖名单</a:t>
              </a:r>
              <a:endPara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1616" y="2861"/>
              <a:ext cx="2062" cy="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活动界面</a:t>
              </a:r>
              <a:endPara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4643" y="2879"/>
              <a:ext cx="1903" cy="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中奖界面</a:t>
              </a:r>
              <a:endPara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90" y="8039"/>
              <a:ext cx="14704" cy="58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985" y="3586"/>
              <a:ext cx="2689" cy="4272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898561" y="1723421"/>
            <a:ext cx="1687097" cy="3003455"/>
            <a:chOff x="898561" y="1723421"/>
            <a:chExt cx="1687097" cy="300345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561" y="1723421"/>
              <a:ext cx="1687097" cy="3003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53" t="11968" r="38706" b="82014"/>
            <a:stretch>
              <a:fillRect/>
            </a:stretch>
          </p:blipFill>
          <p:spPr bwMode="auto">
            <a:xfrm>
              <a:off x="1288933" y="2209815"/>
              <a:ext cx="426064" cy="180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197" name="Picture 5" descr="http://company.zhaopin.com/CompanyLogo/20160304/09EF5F310270452996436855A28FAFAD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547" y="4197785"/>
            <a:ext cx="450684" cy="4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http://company.zhaopin.com/CompanyLogo/20160304/09EF5F310270452996436855A28FAFAD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547" y="3780185"/>
            <a:ext cx="450684" cy="4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http://company.zhaopin.com/CompanyLogo/20160304/09EF5F310270452996436855A28FAFAD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863" y="3362585"/>
            <a:ext cx="450684" cy="4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http://company.zhaopin.com/CompanyLogo/20160304/09EF5F310270452996436855A28FAFAD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863" y="2934970"/>
            <a:ext cx="450684" cy="4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http://company.zhaopin.com/CompanyLogo/20160304/09EF5F310270452996436855A28FAFAD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072" y="2517370"/>
            <a:ext cx="450684" cy="4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http://company.zhaopin.com/CompanyLogo/20160304/09EF5F310270452996436855A28FAFAD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863" y="2073597"/>
            <a:ext cx="450684" cy="4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1946" y="1972298"/>
            <a:ext cx="2335474" cy="10492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179" y="1972298"/>
            <a:ext cx="2335474" cy="10492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946" y="3177909"/>
            <a:ext cx="2335474" cy="10492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179" y="3177909"/>
            <a:ext cx="2335474" cy="104924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83766" y="1972426"/>
            <a:ext cx="517006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游戏不在乎多少，要的是新奇好玩！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5"/>
          <p:cNvSpPr txBox="1"/>
          <p:nvPr/>
        </p:nvSpPr>
        <p:spPr>
          <a:xfrm>
            <a:off x="1024177" y="4832473"/>
            <a:ext cx="10572600" cy="100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以红包、积分、优惠券、折扣卡等等为奖品激励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有诱惑力，更有转化率！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多款小游戏现已加入肯</a:t>
            </a:r>
            <a:r>
              <a:rPr lang="en-US" altLang="zh-CN" sz="2800" b="1" dirty="0">
                <a:sym typeface="+mn-ea"/>
              </a:rPr>
              <a:t>X</a:t>
            </a:r>
            <a:r>
              <a:rPr lang="zh-CN" altLang="en-US" sz="2800" b="1" dirty="0">
                <a:sym typeface="+mn-ea"/>
              </a:rPr>
              <a:t>基豪华午餐！</a:t>
            </a:r>
            <a:endParaRPr lang="zh-CN" altLang="en-US" sz="2800" b="1" dirty="0"/>
          </a:p>
        </p:txBody>
      </p:sp>
      <p:sp>
        <p:nvSpPr>
          <p:cNvPr id="8" name="矩形 7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3" name="文本框 12"/>
          <p:cNvSpPr txBox="1"/>
          <p:nvPr/>
        </p:nvSpPr>
        <p:spPr>
          <a:xfrm>
            <a:off x="-203808" y="2699375"/>
            <a:ext cx="5322073" cy="16158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00150" lvl="2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在玩乐中完成营销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00150" lvl="2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在奖励中实现销售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00150" lvl="2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趣味传播，不招人烦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00150" lvl="2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高效消费转化，提升销售业绩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81298" y="225566"/>
            <a:ext cx="9603275" cy="618645"/>
          </a:xfrm>
        </p:spPr>
        <p:txBody>
          <a:bodyPr/>
          <a:lstStyle/>
          <a:p>
            <a:pPr algn="l"/>
            <a:r>
              <a:rPr lang="zh-CN" altLang="en-US" sz="2800" b="1" dirty="0"/>
              <a:t>这是一个神奇的互联网时代</a:t>
            </a:r>
            <a:endParaRPr lang="zh-CN" altLang="en-US" sz="2800" b="1" dirty="0"/>
          </a:p>
        </p:txBody>
      </p:sp>
      <p:sp>
        <p:nvSpPr>
          <p:cNvPr id="8" name="副标题 2"/>
          <p:cNvSpPr txBox="1"/>
          <p:nvPr/>
        </p:nvSpPr>
        <p:spPr bwMode="auto">
          <a:xfrm>
            <a:off x="1334123" y="5498892"/>
            <a:ext cx="8928100" cy="1149384"/>
          </a:xfrm>
          <a:prstGeom prst="rect">
            <a:avLst/>
          </a:prstGeom>
          <a:noFill/>
          <a:ln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94" tIns="52197" rIns="104394" bIns="52197" numCol="1" anchor="t" anchorCtr="0" compatLnSpc="1"/>
          <a:lstStyle>
            <a:lvl1pPr marL="0" lvl="0" indent="0" algn="ctr" defTabSz="10445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-457200" algn="ctr" defTabSz="10445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-914400" algn="ctr" defTabSz="10445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1371600" algn="ctr" defTabSz="10445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-1828800" algn="ctr" defTabSz="10445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1044575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1044575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1044575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1044575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445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“互联网+”大潮正以前所未有之势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席卷整个传统行业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542279" y="1770392"/>
            <a:ext cx="8991235" cy="2945753"/>
            <a:chOff x="1178" y="2714"/>
            <a:chExt cx="15872" cy="5418"/>
          </a:xfrm>
        </p:grpSpPr>
        <p:pic>
          <p:nvPicPr>
            <p:cNvPr id="18" name="图片 1" descr="1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7" t="34413" b="12595"/>
            <a:stretch>
              <a:fillRect/>
            </a:stretch>
          </p:blipFill>
          <p:spPr bwMode="auto">
            <a:xfrm>
              <a:off x="5002" y="4316"/>
              <a:ext cx="8393" cy="3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AutoShape 8"/>
            <p:cNvSpPr>
              <a:spLocks noChangeArrowheads="1"/>
            </p:cNvSpPr>
            <p:nvPr/>
          </p:nvSpPr>
          <p:spPr bwMode="gray">
            <a:xfrm>
              <a:off x="7374" y="2771"/>
              <a:ext cx="3240" cy="849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FF6161"/>
                </a:gs>
                <a:gs pos="50000">
                  <a:srgbClr val="FF6161">
                    <a:gamma/>
                    <a:tint val="72549"/>
                    <a:invGamma/>
                  </a:srgbClr>
                </a:gs>
                <a:gs pos="100000">
                  <a:srgbClr val="FF6161"/>
                </a:gs>
              </a:gsLst>
              <a:lin ang="2700000" scaled="1"/>
            </a:gradFill>
            <a:ln w="28575" cap="rnd">
              <a:prstDash val="sysDot"/>
              <a:rou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16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F58D"/>
                </a:buClr>
                <a:buSzTx/>
                <a:buFont typeface="Wingdings" panose="05000000000000000000" pitchFamily="2" charset="2"/>
                <a:buChar char="§"/>
                <a:defRPr/>
              </a:pP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" name="AutoShape 9"/>
            <p:cNvSpPr>
              <a:spLocks noChangeArrowheads="1"/>
            </p:cNvSpPr>
            <p:nvPr/>
          </p:nvSpPr>
          <p:spPr bwMode="gray">
            <a:xfrm>
              <a:off x="2557" y="4169"/>
              <a:ext cx="3240" cy="849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FFC319"/>
                </a:gs>
                <a:gs pos="50000">
                  <a:srgbClr val="FFC319">
                    <a:gamma/>
                    <a:tint val="72549"/>
                    <a:invGamma/>
                  </a:srgbClr>
                </a:gs>
                <a:gs pos="100000">
                  <a:srgbClr val="FFC319"/>
                </a:gs>
              </a:gsLst>
              <a:lin ang="2700000" scaled="1"/>
            </a:gradFill>
            <a:ln w="28575" cap="rnd">
              <a:prstDash val="sysDot"/>
              <a:rou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319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F58D"/>
                </a:buClr>
                <a:buSzTx/>
                <a:buFont typeface="Wingdings" panose="05000000000000000000" pitchFamily="2" charset="2"/>
                <a:buChar char="§"/>
                <a:defRPr/>
              </a:pP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" name="AutoShape 10"/>
            <p:cNvSpPr>
              <a:spLocks noChangeArrowheads="1"/>
            </p:cNvSpPr>
            <p:nvPr/>
          </p:nvSpPr>
          <p:spPr bwMode="gray">
            <a:xfrm>
              <a:off x="1178" y="7124"/>
              <a:ext cx="3240" cy="849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FF6161"/>
                </a:gs>
                <a:gs pos="50000">
                  <a:srgbClr val="FF6161">
                    <a:gamma/>
                    <a:tint val="72549"/>
                    <a:invGamma/>
                  </a:srgbClr>
                </a:gs>
                <a:gs pos="100000">
                  <a:srgbClr val="FF6161"/>
                </a:gs>
              </a:gsLst>
              <a:lin ang="2700000" scaled="1"/>
            </a:gradFill>
            <a:ln w="28575" cap="rnd">
              <a:prstDash val="sysDot"/>
              <a:rou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16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F58D"/>
                </a:buClr>
                <a:buSzTx/>
                <a:buFont typeface="Wingdings" panose="05000000000000000000" pitchFamily="2" charset="2"/>
                <a:buChar char="§"/>
                <a:defRPr/>
              </a:pP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" name="AutoShape 11"/>
            <p:cNvSpPr>
              <a:spLocks noChangeArrowheads="1"/>
            </p:cNvSpPr>
            <p:nvPr/>
          </p:nvSpPr>
          <p:spPr bwMode="gray">
            <a:xfrm>
              <a:off x="12641" y="4169"/>
              <a:ext cx="3240" cy="849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FFC319"/>
                </a:gs>
                <a:gs pos="50000">
                  <a:srgbClr val="FFC319">
                    <a:gamma/>
                    <a:tint val="72549"/>
                    <a:invGamma/>
                  </a:srgbClr>
                </a:gs>
                <a:gs pos="100000">
                  <a:srgbClr val="FFC319"/>
                </a:gs>
              </a:gsLst>
              <a:lin ang="2700000" scaled="1"/>
            </a:gradFill>
            <a:ln w="28575" cap="rnd">
              <a:prstDash val="sysDot"/>
              <a:rou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319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F58D"/>
                </a:buClr>
                <a:buSzTx/>
                <a:buFont typeface="Wingdings" panose="05000000000000000000" pitchFamily="2" charset="2"/>
                <a:buChar char="§"/>
                <a:defRPr/>
              </a:pP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" name="AutoShape 12"/>
            <p:cNvSpPr>
              <a:spLocks noChangeArrowheads="1"/>
            </p:cNvSpPr>
            <p:nvPr/>
          </p:nvSpPr>
          <p:spPr bwMode="gray">
            <a:xfrm>
              <a:off x="13810" y="7152"/>
              <a:ext cx="3240" cy="849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FF6161"/>
                </a:gs>
                <a:gs pos="50000">
                  <a:srgbClr val="FF6161">
                    <a:gamma/>
                    <a:tint val="72549"/>
                    <a:invGamma/>
                  </a:srgbClr>
                </a:gs>
                <a:gs pos="100000">
                  <a:srgbClr val="FF6161"/>
                </a:gs>
              </a:gsLst>
              <a:lin ang="2700000" scaled="1"/>
            </a:gradFill>
            <a:ln w="28575" cap="rnd">
              <a:prstDash val="sysDot"/>
              <a:rou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16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F58D"/>
                </a:buClr>
                <a:buSzTx/>
                <a:buFont typeface="Wingdings" panose="05000000000000000000" pitchFamily="2" charset="2"/>
                <a:buChar char="§"/>
                <a:defRPr/>
              </a:pP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4" name="TextBox 11"/>
            <p:cNvSpPr txBox="1"/>
            <p:nvPr/>
          </p:nvSpPr>
          <p:spPr>
            <a:xfrm>
              <a:off x="7567" y="2714"/>
              <a:ext cx="2734" cy="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互联网商业模式日渐成熟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TextBox 12"/>
            <p:cNvSpPr txBox="1"/>
            <p:nvPr/>
          </p:nvSpPr>
          <p:spPr>
            <a:xfrm>
              <a:off x="2824" y="4295"/>
              <a:ext cx="2734" cy="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大数据时代来到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1445" y="7261"/>
              <a:ext cx="2734" cy="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新媒体营销变革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TextBox 14"/>
            <p:cNvSpPr txBox="1"/>
            <p:nvPr/>
          </p:nvSpPr>
          <p:spPr>
            <a:xfrm>
              <a:off x="12908" y="4161"/>
              <a:ext cx="2734" cy="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移动互联网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发展迅猛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TextBox 15"/>
            <p:cNvSpPr txBox="1"/>
            <p:nvPr/>
          </p:nvSpPr>
          <p:spPr>
            <a:xfrm>
              <a:off x="14003" y="7131"/>
              <a:ext cx="2734" cy="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电商对传统行业冲击逐年增加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4258990" y="2700010"/>
            <a:ext cx="3113000" cy="176316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088" y="1743277"/>
            <a:ext cx="628043" cy="6282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71" y="3267433"/>
            <a:ext cx="628043" cy="6282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725" y="4750120"/>
            <a:ext cx="628043" cy="6282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558" y="3338491"/>
            <a:ext cx="628043" cy="62827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585316" y="1148347"/>
            <a:ext cx="2869826" cy="53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定期统计消费用户特征、订单信息、交易额、销售量等多种数据；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94881" y="1118485"/>
            <a:ext cx="3093291" cy="53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随时调出后台所有数据，紧跟市场动态，分析过去的得失；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5"/>
          <p:cNvSpPr txBox="1"/>
          <p:nvPr/>
        </p:nvSpPr>
        <p:spPr>
          <a:xfrm>
            <a:off x="4206291" y="3117302"/>
            <a:ext cx="3276173" cy="849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过去的数据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都是你未来的财产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224" name="Picture 8" descr="http://tc.sinaimg.cn/maxwidth.800/tc.service.weibo.com/img_iisp_com/5ec705d600f01e9bf3483d05be30f5b6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4" t="16602" r="15535" b="8044"/>
          <a:stretch>
            <a:fillRect/>
          </a:stretch>
        </p:blipFill>
        <p:spPr bwMode="auto">
          <a:xfrm>
            <a:off x="764405" y="1836211"/>
            <a:ext cx="2408241" cy="167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nicebox.cn/design/images/solution/function/adv-stat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39"/>
          <a:stretch>
            <a:fillRect/>
          </a:stretch>
        </p:blipFill>
        <p:spPr bwMode="auto">
          <a:xfrm>
            <a:off x="8585317" y="1899090"/>
            <a:ext cx="1893958" cy="154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直接箭头连接符 13"/>
          <p:cNvCxnSpPr/>
          <p:nvPr/>
        </p:nvCxnSpPr>
        <p:spPr>
          <a:xfrm>
            <a:off x="7001832" y="4482233"/>
            <a:ext cx="625394" cy="397602"/>
          </a:xfrm>
          <a:prstGeom prst="straightConnector1">
            <a:avLst/>
          </a:prstGeom>
          <a:ln w="730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3879309" y="4493031"/>
            <a:ext cx="610790" cy="388075"/>
          </a:xfrm>
          <a:prstGeom prst="straightConnector1">
            <a:avLst/>
          </a:prstGeom>
          <a:ln w="730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V="1">
            <a:off x="7151673" y="2371639"/>
            <a:ext cx="605076" cy="384899"/>
          </a:xfrm>
          <a:prstGeom prst="straightConnector1">
            <a:avLst/>
          </a:prstGeom>
          <a:ln w="730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H="1" flipV="1">
            <a:off x="4003118" y="2277002"/>
            <a:ext cx="636822" cy="405224"/>
          </a:xfrm>
          <a:prstGeom prst="straightConnector1">
            <a:avLst/>
          </a:prstGeom>
          <a:ln w="730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效果没达成预期？快分析一下问题在哪里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0" name="矩形 19"/>
          <p:cNvSpPr/>
          <p:nvPr/>
        </p:nvSpPr>
        <p:spPr>
          <a:xfrm>
            <a:off x="8391621" y="3909680"/>
            <a:ext cx="3257216" cy="53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用户行为分析，描绘用户画像，制定更有针对性的营销策略！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96856" y="3942506"/>
            <a:ext cx="3004841" cy="53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形成报表，直观展示数据内容，对在线零食市场形成初步认知；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8799" y="4482233"/>
            <a:ext cx="1590476" cy="1809524"/>
          </a:xfrm>
          <a:prstGeom prst="rect">
            <a:avLst/>
          </a:prstGeom>
        </p:spPr>
      </p:pic>
      <p:pic>
        <p:nvPicPr>
          <p:cNvPr id="9218" name="Picture 2" descr="http://article.fd.zol-img.com.cn/t_s640x2000/g2/M00/04/0B/Cg-4WlVGysqIL-peAACKcVLCENIAAC2pQBITqIAAIqJ579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4007" r="5308" b="8437"/>
          <a:stretch>
            <a:fillRect/>
          </a:stretch>
        </p:blipFill>
        <p:spPr bwMode="auto">
          <a:xfrm>
            <a:off x="0" y="4561071"/>
            <a:ext cx="3735618" cy="163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2"/>
          <p:cNvSpPr txBox="1"/>
          <p:nvPr/>
        </p:nvSpPr>
        <p:spPr>
          <a:xfrm>
            <a:off x="7999839" y="4153004"/>
            <a:ext cx="2968743" cy="22775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2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大型路演活动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小型宣传摊位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DM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传单派发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户外广告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行业展会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联合品牌合作推广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环形箭头 3"/>
          <p:cNvSpPr/>
          <p:nvPr/>
        </p:nvSpPr>
        <p:spPr>
          <a:xfrm rot="7456773">
            <a:off x="4020850" y="1572553"/>
            <a:ext cx="2978205" cy="3454674"/>
          </a:xfrm>
          <a:prstGeom prst="circularArrow">
            <a:avLst>
              <a:gd name="adj1" fmla="val 2688"/>
              <a:gd name="adj2" fmla="val 799817"/>
              <a:gd name="adj3" fmla="val 20557041"/>
              <a:gd name="adj4" fmla="val 14258760"/>
              <a:gd name="adj5" fmla="val 5834"/>
            </a:avLst>
          </a:prstGeom>
          <a:solidFill>
            <a:srgbClr val="4BACC6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环形箭头 4"/>
          <p:cNvSpPr/>
          <p:nvPr/>
        </p:nvSpPr>
        <p:spPr bwMode="auto">
          <a:xfrm rot="18256773">
            <a:off x="4577499" y="2043966"/>
            <a:ext cx="2978150" cy="3454400"/>
          </a:xfrm>
          <a:prstGeom prst="circularArrow">
            <a:avLst>
              <a:gd name="adj1" fmla="val 2688"/>
              <a:gd name="adj2" fmla="val 799817"/>
              <a:gd name="adj3" fmla="val 20557041"/>
              <a:gd name="adj4" fmla="val 14258760"/>
              <a:gd name="adj5" fmla="val 5834"/>
            </a:avLst>
          </a:prstGeom>
          <a:solidFill>
            <a:srgbClr val="F79646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12"/>
          <p:cNvSpPr txBox="1"/>
          <p:nvPr/>
        </p:nvSpPr>
        <p:spPr>
          <a:xfrm>
            <a:off x="711803" y="1499222"/>
            <a:ext cx="2968743" cy="22775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2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网络广告投放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网络软文宣传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电子邮件发送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SEO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搜索引擎优化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论坛社区发帖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社交网络运营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12"/>
          <p:cNvSpPr txBox="1"/>
          <p:nvPr/>
        </p:nvSpPr>
        <p:spPr>
          <a:xfrm>
            <a:off x="720836" y="1076547"/>
            <a:ext cx="2173824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2" algn="l">
              <a:spcAft>
                <a:spcPts val="600"/>
              </a:spcAft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线上推广方式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915531" y="3722266"/>
            <a:ext cx="2173824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2" algn="l">
              <a:spcAft>
                <a:spcPts val="600"/>
              </a:spcAft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线下推广方式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4921987" y="3147645"/>
            <a:ext cx="18169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转化提升热度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流量带动销量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/>
              <a:t>线上推广＆线下推广，双线发力！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/>
          <a:stretch>
            <a:fillRect/>
          </a:stretch>
        </p:blipFill>
        <p:spPr bwMode="auto">
          <a:xfrm>
            <a:off x="609600" y="3886835"/>
            <a:ext cx="345313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http://www.jovision.com/UpLoadFiles/image/%E4%BC%81%E4%B8%9A%E6%96%B0%E9%97%BB%E5%9B%BE%E7%89%87/2016040718260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790" y="1154430"/>
            <a:ext cx="3107055" cy="232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/>
              <a:t>线上推广怎么做？</a:t>
            </a:r>
            <a:endParaRPr lang="en-US" altLang="zh-CN" sz="2800" b="1" dirty="0"/>
          </a:p>
        </p:txBody>
      </p:sp>
      <p:grpSp>
        <p:nvGrpSpPr>
          <p:cNvPr id="23" name="组合 43"/>
          <p:cNvGrpSpPr/>
          <p:nvPr/>
        </p:nvGrpSpPr>
        <p:grpSpPr bwMode="auto">
          <a:xfrm>
            <a:off x="4397183" y="2076648"/>
            <a:ext cx="2008752" cy="2008752"/>
            <a:chOff x="5217600" y="3058600"/>
            <a:chExt cx="1116000" cy="11624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Top"/>
            <a:lightRig rig="contrasting" dir="t"/>
          </a:scene3d>
        </p:grpSpPr>
        <p:sp>
          <p:nvSpPr>
            <p:cNvPr id="31" name="Oval 2"/>
            <p:cNvSpPr>
              <a:spLocks noChangeAspect="1" noChangeArrowheads="1"/>
            </p:cNvSpPr>
            <p:nvPr/>
          </p:nvSpPr>
          <p:spPr bwMode="auto">
            <a:xfrm>
              <a:off x="5217600" y="3058600"/>
              <a:ext cx="1116000" cy="1162454"/>
            </a:xfrm>
            <a:prstGeom prst="ellipse">
              <a:avLst/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25400" cmpd="sng">
              <a:solidFill>
                <a:srgbClr val="FF6600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p3d extrusionH="12700" contourW="12700" prstMaterial="powder">
              <a:bevelT w="165100" h="101600" prst="artDeco"/>
              <a:bevelB w="120650" h="133350" prst="artDeco"/>
              <a:extrusionClr>
                <a:srgbClr val="003300"/>
              </a:extrusionClr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defRPr/>
              </a:pPr>
              <a:endParaRPr lang="fr-FR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 rot="19388639">
              <a:off x="5222559" y="3125763"/>
              <a:ext cx="755574" cy="54075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45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 cmpd="sng">
              <a:solidFill>
                <a:srgbClr val="FF6600"/>
              </a:solidFill>
            </a:ln>
            <a:sp3d extrusionH="12700" contourW="12700" prstMaterial="powder">
              <a:bevelT w="165100" h="101600" prst="artDeco"/>
              <a:bevelB w="120650" h="133350" prst="artDeco"/>
              <a:extrusionClr>
                <a:srgbClr val="003300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5327131" y="3179241"/>
              <a:ext cx="846138" cy="849318"/>
            </a:xfrm>
            <a:prstGeom prst="ellipse">
              <a:avLst/>
            </a:prstGeom>
            <a:gradFill flip="none" rotWithShape="1">
              <a:gsLst>
                <a:gs pos="10000">
                  <a:srgbClr val="FFC000">
                    <a:alpha val="60000"/>
                  </a:srgbClr>
                </a:gs>
                <a:gs pos="7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cmpd="sng">
              <a:solidFill>
                <a:srgbClr val="FF6600"/>
              </a:solidFill>
            </a:ln>
            <a:sp3d extrusionH="12700" contourW="12700" prstMaterial="powder">
              <a:bevelT w="165100" h="101600" prst="artDeco"/>
              <a:bevelB w="120650" h="133350" prst="artDeco"/>
              <a:extrusionClr>
                <a:srgbClr val="003300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左箭头 41"/>
          <p:cNvSpPr/>
          <p:nvPr/>
        </p:nvSpPr>
        <p:spPr>
          <a:xfrm rot="12430434">
            <a:off x="5817579" y="3333877"/>
            <a:ext cx="2069719" cy="538940"/>
          </a:xfrm>
          <a:prstGeom prst="leftArrow">
            <a:avLst/>
          </a:pr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左箭头 42"/>
          <p:cNvSpPr/>
          <p:nvPr/>
        </p:nvSpPr>
        <p:spPr>
          <a:xfrm rot="14094703">
            <a:off x="5209360" y="3893685"/>
            <a:ext cx="2069718" cy="538940"/>
          </a:xfrm>
          <a:prstGeom prst="leftArrow">
            <a:avLst/>
          </a:pr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defRPr/>
            </a:pP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左箭头 43"/>
          <p:cNvSpPr/>
          <p:nvPr/>
        </p:nvSpPr>
        <p:spPr>
          <a:xfrm rot="17640183">
            <a:off x="3866585" y="3893684"/>
            <a:ext cx="2069718" cy="538940"/>
          </a:xfrm>
          <a:prstGeom prst="leftArrow">
            <a:avLst/>
          </a:pr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defRPr/>
            </a:pP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左箭头 44"/>
          <p:cNvSpPr/>
          <p:nvPr/>
        </p:nvSpPr>
        <p:spPr>
          <a:xfrm rot="20254978">
            <a:off x="3010188" y="3319573"/>
            <a:ext cx="2069719" cy="538940"/>
          </a:xfrm>
          <a:prstGeom prst="leftArrow">
            <a:avLst/>
          </a:pr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87"/>
          <p:cNvSpPr>
            <a:spLocks noChangeArrowheads="1"/>
          </p:cNvSpPr>
          <p:nvPr/>
        </p:nvSpPr>
        <p:spPr bwMode="auto">
          <a:xfrm>
            <a:off x="481594" y="4163154"/>
            <a:ext cx="25040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ctr" hangingPunct="0">
              <a:buClr>
                <a:srgbClr val="FF0000"/>
              </a:buClr>
              <a:buSzPct val="70000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问答营销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0" fontAlgn="ctr" hangingPunct="0">
              <a:buClr>
                <a:srgbClr val="FF0000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平台选择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百度知道、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SOSO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问问、天涯问答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87"/>
          <p:cNvSpPr>
            <a:spLocks noChangeArrowheads="1"/>
          </p:cNvSpPr>
          <p:nvPr/>
        </p:nvSpPr>
        <p:spPr bwMode="auto">
          <a:xfrm>
            <a:off x="2919018" y="5182854"/>
            <a:ext cx="3486917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ctr" hangingPunct="0">
              <a:buClr>
                <a:srgbClr val="FF0000"/>
              </a:buClr>
              <a:buSzPct val="70000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论坛炒作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0" fontAlgn="ctr" hangingPunct="0">
              <a:buClr>
                <a:srgbClr val="FF0000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在天涯社区、百度贴吧以及其他汽车论坛上投放有诱惑力的帖子，吸引消费者打开链接，并进入企业网站页面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87"/>
          <p:cNvSpPr>
            <a:spLocks noChangeArrowheads="1"/>
          </p:cNvSpPr>
          <p:nvPr/>
        </p:nvSpPr>
        <p:spPr bwMode="auto">
          <a:xfrm>
            <a:off x="6974069" y="5117352"/>
            <a:ext cx="28958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ctr" hangingPunct="0">
              <a:buClr>
                <a:srgbClr val="FF0000"/>
              </a:buClr>
              <a:buSzPct val="70000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软文发布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0" fontAlgn="ctr" hangingPunct="0">
              <a:buClr>
                <a:srgbClr val="FF0000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在新浪、网易、搜狐、凤凰网等门户网站发布企业网站的新闻报道，以具有趣味的标题吸引网民的点击关注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 87"/>
          <p:cNvSpPr>
            <a:spLocks noChangeArrowheads="1"/>
          </p:cNvSpPr>
          <p:nvPr/>
        </p:nvSpPr>
        <p:spPr bwMode="auto">
          <a:xfrm>
            <a:off x="7896139" y="3432570"/>
            <a:ext cx="2837175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ctr" hangingPunct="0">
              <a:buClr>
                <a:srgbClr val="FF0000"/>
              </a:buClr>
              <a:buSzPct val="70000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搜索引擎优化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ctr" hangingPunct="0">
              <a:buClr>
                <a:srgbClr val="FF0000"/>
              </a:buClr>
              <a:buSzPct val="70000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通过付费广告、关键字内容等方法，把网站主要关键字做到百度首页搜索位置，便于用户点击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204585" y="980892"/>
            <a:ext cx="2647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en-US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锁定核心客户需求，一个周期内在围绕一个主题展开</a:t>
            </a:r>
            <a:endParaRPr lang="zh-CN" altLang="en-US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" name="Picture 4" descr="http://www.zesmob.com/wp-content/uploads/2016/05/%E7%9F%A5%E9%81%93%E9%97%AE%E7%AD%94-20160524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4" y="3767831"/>
            <a:ext cx="2213812" cy="39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http://img.ithome.com/newsuploadfiles/2015/5/20150505_084338_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00" y="5496693"/>
            <a:ext cx="1675605" cy="77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http://upload.chinaz.com/2016/0706/636034226447614547245798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256" y="4724096"/>
            <a:ext cx="1662113" cy="17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http://www.panoeade.com/zb_users/upload/2016/06/20160604146502510712997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7" b="15689"/>
          <a:stretch>
            <a:fillRect/>
          </a:stretch>
        </p:blipFill>
        <p:spPr bwMode="auto">
          <a:xfrm>
            <a:off x="7979267" y="2579417"/>
            <a:ext cx="2447268" cy="79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889" y="1510738"/>
            <a:ext cx="3635375" cy="157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图片 29" descr="png素材 (258)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250" y="2733739"/>
            <a:ext cx="488611" cy="48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矩形 38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/>
          <p:nvPr/>
        </p:nvGrpSpPr>
        <p:grpSpPr bwMode="auto">
          <a:xfrm>
            <a:off x="4257675" y="1275715"/>
            <a:ext cx="2886710" cy="2906395"/>
            <a:chOff x="0" y="0"/>
            <a:chExt cx="4294909" cy="4322618"/>
          </a:xfrm>
        </p:grpSpPr>
        <p:grpSp>
          <p:nvGrpSpPr>
            <p:cNvPr id="6" name="Group 4"/>
            <p:cNvGrpSpPr/>
            <p:nvPr/>
          </p:nvGrpSpPr>
          <p:grpSpPr bwMode="auto">
            <a:xfrm>
              <a:off x="0" y="0"/>
              <a:ext cx="4294909" cy="4322618"/>
              <a:chOff x="0" y="0"/>
              <a:chExt cx="4294909" cy="4322618"/>
            </a:xfrm>
          </p:grpSpPr>
          <p:sp>
            <p:nvSpPr>
              <p:cNvPr id="13" name="椭圆 2"/>
              <p:cNvSpPr>
                <a:spLocks noChangeArrowheads="1"/>
              </p:cNvSpPr>
              <p:nvPr/>
            </p:nvSpPr>
            <p:spPr bwMode="auto">
              <a:xfrm>
                <a:off x="166715" y="0"/>
                <a:ext cx="3893204" cy="3892419"/>
              </a:xfrm>
              <a:prstGeom prst="ellipse">
                <a:avLst/>
              </a:prstGeom>
              <a:noFill/>
              <a:ln w="152400">
                <a:solidFill>
                  <a:srgbClr val="BCBCBC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1"/>
              <p:cNvSpPr>
                <a:spLocks noChangeArrowheads="1"/>
              </p:cNvSpPr>
              <p:nvPr/>
            </p:nvSpPr>
            <p:spPr bwMode="auto">
              <a:xfrm flipH="1">
                <a:off x="0" y="734988"/>
                <a:ext cx="609702" cy="609580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58AD96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2"/>
              <p:cNvSpPr>
                <a:spLocks noChangeArrowheads="1"/>
              </p:cNvSpPr>
              <p:nvPr/>
            </p:nvSpPr>
            <p:spPr bwMode="auto">
              <a:xfrm flipH="1">
                <a:off x="3685207" y="706414"/>
                <a:ext cx="609702" cy="609580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FFA902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3"/>
              <p:cNvSpPr>
                <a:spLocks noChangeArrowheads="1"/>
              </p:cNvSpPr>
              <p:nvPr/>
            </p:nvSpPr>
            <p:spPr bwMode="auto">
              <a:xfrm flipH="1">
                <a:off x="1856099" y="3713038"/>
                <a:ext cx="609702" cy="609580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4A9CD7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7" name="Group 9"/>
              <p:cNvGrpSpPr/>
              <p:nvPr/>
            </p:nvGrpSpPr>
            <p:grpSpPr bwMode="auto">
              <a:xfrm>
                <a:off x="527138" y="331777"/>
                <a:ext cx="3253334" cy="3254267"/>
                <a:chOff x="0" y="0"/>
                <a:chExt cx="3253334" cy="3254267"/>
              </a:xfrm>
            </p:grpSpPr>
            <p:grpSp>
              <p:nvGrpSpPr>
                <p:cNvPr id="19" name="Group 10"/>
                <p:cNvGrpSpPr/>
                <p:nvPr/>
              </p:nvGrpSpPr>
              <p:grpSpPr bwMode="auto">
                <a:xfrm>
                  <a:off x="1" y="0"/>
                  <a:ext cx="3183471" cy="3184418"/>
                  <a:chOff x="0" y="0"/>
                  <a:chExt cx="3183471" cy="3184418"/>
                </a:xfrm>
              </p:grpSpPr>
              <p:sp>
                <p:nvSpPr>
                  <p:cNvPr id="26" name="饼形 7"/>
                  <p:cNvSpPr/>
                  <p:nvPr/>
                </p:nvSpPr>
                <p:spPr bwMode="auto">
                  <a:xfrm>
                    <a:off x="0" y="0"/>
                    <a:ext cx="3183471" cy="3184418"/>
                  </a:xfrm>
                  <a:custGeom>
                    <a:avLst/>
                    <a:gdLst>
                      <a:gd name="T0" fmla="*/ 184991 w 3183471"/>
                      <a:gd name="T1" fmla="*/ 2337206 h 3184418"/>
                      <a:gd name="T2" fmla="*/ 227923 w 3183471"/>
                      <a:gd name="T3" fmla="*/ 771212 h 3184418"/>
                      <a:gd name="T4" fmla="*/ 1591741 w 3183471"/>
                      <a:gd name="T5" fmla="*/ 1 h 3184418"/>
                      <a:gd name="T6" fmla="*/ 1591741 w 3183471"/>
                      <a:gd name="T7" fmla="*/ 1592209 h 3184418"/>
                      <a:gd name="T8" fmla="*/ 184991 w 3183471"/>
                      <a:gd name="T9" fmla="*/ 2337206 h 318441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183471"/>
                      <a:gd name="T16" fmla="*/ 0 h 3184418"/>
                      <a:gd name="T17" fmla="*/ 3183471 w 3183471"/>
                      <a:gd name="T18" fmla="*/ 3184418 h 318441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183471" h="3184418">
                        <a:moveTo>
                          <a:pt x="184991" y="2337207"/>
                        </a:moveTo>
                        <a:cubicBezTo>
                          <a:pt x="-76166" y="1843782"/>
                          <a:pt x="-59876" y="1249578"/>
                          <a:pt x="227923" y="771212"/>
                        </a:cubicBezTo>
                        <a:cubicBezTo>
                          <a:pt x="515835" y="292659"/>
                          <a:pt x="1033372" y="1"/>
                          <a:pt x="1591736" y="1"/>
                        </a:cubicBezTo>
                        <a:lnTo>
                          <a:pt x="1591736" y="1592209"/>
                        </a:lnTo>
                        <a:lnTo>
                          <a:pt x="184991" y="2337207"/>
                        </a:lnTo>
                        <a:close/>
                      </a:path>
                    </a:pathLst>
                  </a:custGeom>
                  <a:solidFill>
                    <a:srgbClr val="58AD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" name="饼形 8"/>
                  <p:cNvSpPr/>
                  <p:nvPr/>
                </p:nvSpPr>
                <p:spPr bwMode="auto">
                  <a:xfrm>
                    <a:off x="492208" y="477821"/>
                    <a:ext cx="2251453" cy="2252587"/>
                  </a:xfrm>
                  <a:custGeom>
                    <a:avLst/>
                    <a:gdLst>
                      <a:gd name="T0" fmla="*/ 130787 w 2251453"/>
                      <a:gd name="T1" fmla="*/ 1653208 h 2252587"/>
                      <a:gd name="T2" fmla="*/ 161142 w 2251453"/>
                      <a:gd name="T3" fmla="*/ 545625 h 2252587"/>
                      <a:gd name="T4" fmla="*/ 1125733 w 2251453"/>
                      <a:gd name="T5" fmla="*/ -1 h 2252587"/>
                      <a:gd name="T6" fmla="*/ 1125732 w 2251453"/>
                      <a:gd name="T7" fmla="*/ 1126299 h 2252587"/>
                      <a:gd name="T8" fmla="*/ 130787 w 2251453"/>
                      <a:gd name="T9" fmla="*/ 1653208 h 225258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51453"/>
                      <a:gd name="T16" fmla="*/ 0 h 2252587"/>
                      <a:gd name="T17" fmla="*/ 2251453 w 2251453"/>
                      <a:gd name="T18" fmla="*/ 2252587 h 225258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51453" h="2252587">
                        <a:moveTo>
                          <a:pt x="130787" y="1653203"/>
                        </a:moveTo>
                        <a:cubicBezTo>
                          <a:pt x="-53849" y="1304212"/>
                          <a:pt x="-42332" y="883969"/>
                          <a:pt x="161142" y="545625"/>
                        </a:cubicBezTo>
                        <a:cubicBezTo>
                          <a:pt x="364750" y="207057"/>
                          <a:pt x="730798" y="-1"/>
                          <a:pt x="1125728" y="-1"/>
                        </a:cubicBezTo>
                        <a:cubicBezTo>
                          <a:pt x="1125728" y="375431"/>
                          <a:pt x="1125727" y="750862"/>
                          <a:pt x="1125727" y="1126294"/>
                        </a:cubicBezTo>
                        <a:lnTo>
                          <a:pt x="130787" y="165320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" name="Group 13"/>
                <p:cNvGrpSpPr/>
                <p:nvPr/>
              </p:nvGrpSpPr>
              <p:grpSpPr bwMode="auto">
                <a:xfrm rot="7192527">
                  <a:off x="69388" y="14759"/>
                  <a:ext cx="3184418" cy="3183471"/>
                  <a:chOff x="0" y="0"/>
                  <a:chExt cx="3184418" cy="3183471"/>
                </a:xfrm>
              </p:grpSpPr>
              <p:sp>
                <p:nvSpPr>
                  <p:cNvPr id="24" name="饼形 21"/>
                  <p:cNvSpPr/>
                  <p:nvPr/>
                </p:nvSpPr>
                <p:spPr bwMode="auto">
                  <a:xfrm>
                    <a:off x="0" y="0"/>
                    <a:ext cx="3184418" cy="3183471"/>
                  </a:xfrm>
                  <a:custGeom>
                    <a:avLst/>
                    <a:gdLst>
                      <a:gd name="T0" fmla="*/ 185229 w 3184418"/>
                      <a:gd name="T1" fmla="*/ 2336859 h 3183471"/>
                      <a:gd name="T2" fmla="*/ 228206 w 3184418"/>
                      <a:gd name="T3" fmla="*/ 770624 h 3183471"/>
                      <a:gd name="T4" fmla="*/ 1592209 w 3184418"/>
                      <a:gd name="T5" fmla="*/ 0 h 3183471"/>
                      <a:gd name="T6" fmla="*/ 1592209 w 3184418"/>
                      <a:gd name="T7" fmla="*/ 1591741 h 3183471"/>
                      <a:gd name="T8" fmla="*/ 185229 w 3184418"/>
                      <a:gd name="T9" fmla="*/ 2336859 h 31834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184418"/>
                      <a:gd name="T16" fmla="*/ 0 h 3183471"/>
                      <a:gd name="T17" fmla="*/ 3184418 w 3184418"/>
                      <a:gd name="T18" fmla="*/ 3183471 h 31834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184418" h="3183471">
                        <a:moveTo>
                          <a:pt x="185229" y="2336858"/>
                        </a:moveTo>
                        <a:cubicBezTo>
                          <a:pt x="-76262" y="1843389"/>
                          <a:pt x="-59953" y="1249020"/>
                          <a:pt x="228206" y="770624"/>
                        </a:cubicBezTo>
                        <a:cubicBezTo>
                          <a:pt x="516252" y="292416"/>
                          <a:pt x="1033828" y="0"/>
                          <a:pt x="1592209" y="0"/>
                        </a:cubicBezTo>
                        <a:lnTo>
                          <a:pt x="1592209" y="1591736"/>
                        </a:lnTo>
                        <a:lnTo>
                          <a:pt x="185229" y="2336858"/>
                        </a:lnTo>
                        <a:close/>
                      </a:path>
                    </a:pathLst>
                  </a:custGeom>
                  <a:solidFill>
                    <a:srgbClr val="FFA90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" name="饼形 22"/>
                  <p:cNvSpPr/>
                  <p:nvPr/>
                </p:nvSpPr>
                <p:spPr bwMode="auto">
                  <a:xfrm>
                    <a:off x="490267" y="482109"/>
                    <a:ext cx="2252587" cy="2249865"/>
                  </a:xfrm>
                  <a:custGeom>
                    <a:avLst/>
                    <a:gdLst>
                      <a:gd name="T0" fmla="*/ 217114 w 2252587"/>
                      <a:gd name="T1" fmla="*/ 1788912 h 2249865"/>
                      <a:gd name="T2" fmla="*/ 122381 w 2252587"/>
                      <a:gd name="T3" fmla="*/ 614964 h 2249865"/>
                      <a:gd name="T4" fmla="*/ 1126299 w 2252587"/>
                      <a:gd name="T5" fmla="*/ -1 h 2249865"/>
                      <a:gd name="T6" fmla="*/ 1126299 w 2252587"/>
                      <a:gd name="T7" fmla="*/ 1124938 h 2249865"/>
                      <a:gd name="T8" fmla="*/ 217114 w 2252587"/>
                      <a:gd name="T9" fmla="*/ 1788912 h 224986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52587"/>
                      <a:gd name="T16" fmla="*/ 0 h 2249865"/>
                      <a:gd name="T17" fmla="*/ 2252587 w 2252587"/>
                      <a:gd name="T18" fmla="*/ 2249865 h 224986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52587" h="2249865">
                        <a:moveTo>
                          <a:pt x="217114" y="1788907"/>
                        </a:moveTo>
                        <a:cubicBezTo>
                          <a:pt x="-33417" y="1446684"/>
                          <a:pt x="-70040" y="992846"/>
                          <a:pt x="122381" y="614964"/>
                        </a:cubicBezTo>
                        <a:cubicBezTo>
                          <a:pt x="314517" y="237643"/>
                          <a:pt x="702464" y="-1"/>
                          <a:pt x="1126294" y="-1"/>
                        </a:cubicBezTo>
                        <a:lnTo>
                          <a:pt x="1126294" y="1124933"/>
                        </a:lnTo>
                        <a:lnTo>
                          <a:pt x="217114" y="178890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1" name="Group 16"/>
                <p:cNvGrpSpPr/>
                <p:nvPr/>
              </p:nvGrpSpPr>
              <p:grpSpPr bwMode="auto">
                <a:xfrm rot="-7207588">
                  <a:off x="-1267" y="69526"/>
                  <a:ext cx="3186006" cy="3183471"/>
                  <a:chOff x="0" y="0"/>
                  <a:chExt cx="3186006" cy="3183471"/>
                </a:xfrm>
              </p:grpSpPr>
              <p:sp>
                <p:nvSpPr>
                  <p:cNvPr id="22" name="饼形 19"/>
                  <p:cNvSpPr/>
                  <p:nvPr/>
                </p:nvSpPr>
                <p:spPr bwMode="auto">
                  <a:xfrm>
                    <a:off x="0" y="0"/>
                    <a:ext cx="3186006" cy="3183471"/>
                  </a:xfrm>
                  <a:custGeom>
                    <a:avLst/>
                    <a:gdLst>
                      <a:gd name="T0" fmla="*/ 185475 w 3186006"/>
                      <a:gd name="T1" fmla="*/ 2337149 h 3183471"/>
                      <a:gd name="T2" fmla="*/ 228501 w 3186006"/>
                      <a:gd name="T3" fmla="*/ 770324 h 3183471"/>
                      <a:gd name="T4" fmla="*/ 1593003 w 3186006"/>
                      <a:gd name="T5" fmla="*/ 0 h 3183471"/>
                      <a:gd name="T6" fmla="*/ 1593003 w 3186006"/>
                      <a:gd name="T7" fmla="*/ 1591741 h 3183471"/>
                      <a:gd name="T8" fmla="*/ 185475 w 3186006"/>
                      <a:gd name="T9" fmla="*/ 2337149 h 31834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186006"/>
                      <a:gd name="T16" fmla="*/ 0 h 3183471"/>
                      <a:gd name="T17" fmla="*/ 3186006 w 3186006"/>
                      <a:gd name="T18" fmla="*/ 3183471 h 31834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186006" h="3183471">
                        <a:moveTo>
                          <a:pt x="185475" y="2337148"/>
                        </a:moveTo>
                        <a:cubicBezTo>
                          <a:pt x="-76362" y="1843519"/>
                          <a:pt x="-60032" y="1248863"/>
                          <a:pt x="228501" y="770324"/>
                        </a:cubicBezTo>
                        <a:cubicBezTo>
                          <a:pt x="516732" y="292286"/>
                          <a:pt x="1034469" y="0"/>
                          <a:pt x="1593003" y="0"/>
                        </a:cubicBezTo>
                        <a:lnTo>
                          <a:pt x="1593003" y="1591736"/>
                        </a:lnTo>
                        <a:lnTo>
                          <a:pt x="185475" y="2337148"/>
                        </a:lnTo>
                        <a:close/>
                      </a:path>
                    </a:pathLst>
                  </a:custGeom>
                  <a:solidFill>
                    <a:srgbClr val="4A9C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" name="饼形 15"/>
                  <p:cNvSpPr/>
                  <p:nvPr/>
                </p:nvSpPr>
                <p:spPr bwMode="auto">
                  <a:xfrm>
                    <a:off x="493017" y="478402"/>
                    <a:ext cx="2252587" cy="2249865"/>
                  </a:xfrm>
                  <a:custGeom>
                    <a:avLst/>
                    <a:gdLst>
                      <a:gd name="T0" fmla="*/ 131226 w 2252587"/>
                      <a:gd name="T1" fmla="*/ 1651915 h 2249865"/>
                      <a:gd name="T2" fmla="*/ 161662 w 2252587"/>
                      <a:gd name="T3" fmla="*/ 544237 h 2249865"/>
                      <a:gd name="T4" fmla="*/ 1126299 w 2252587"/>
                      <a:gd name="T5" fmla="*/ 0 h 2249865"/>
                      <a:gd name="T6" fmla="*/ 1126299 w 2252587"/>
                      <a:gd name="T7" fmla="*/ 1124938 h 2249865"/>
                      <a:gd name="T8" fmla="*/ 131226 w 2252587"/>
                      <a:gd name="T9" fmla="*/ 1651915 h 224986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52587"/>
                      <a:gd name="T16" fmla="*/ 0 h 2249865"/>
                      <a:gd name="T17" fmla="*/ 2252587 w 2252587"/>
                      <a:gd name="T18" fmla="*/ 2249865 h 224986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52587" h="2249865">
                        <a:moveTo>
                          <a:pt x="131226" y="1651910"/>
                        </a:moveTo>
                        <a:cubicBezTo>
                          <a:pt x="-54026" y="1302952"/>
                          <a:pt x="-42473" y="882521"/>
                          <a:pt x="161662" y="544237"/>
                        </a:cubicBezTo>
                        <a:cubicBezTo>
                          <a:pt x="365472" y="206492"/>
                          <a:pt x="731469" y="0"/>
                          <a:pt x="1126294" y="0"/>
                        </a:cubicBezTo>
                        <a:lnTo>
                          <a:pt x="1126294" y="1124933"/>
                        </a:lnTo>
                        <a:lnTo>
                          <a:pt x="131226" y="165191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18" name="椭圆 15"/>
              <p:cNvSpPr>
                <a:spLocks noChangeArrowheads="1"/>
              </p:cNvSpPr>
              <p:nvPr/>
            </p:nvSpPr>
            <p:spPr bwMode="auto">
              <a:xfrm>
                <a:off x="1468684" y="1260433"/>
                <a:ext cx="1343251" cy="1344568"/>
              </a:xfrm>
              <a:prstGeom prst="ellipse">
                <a:avLst/>
              </a:prstGeom>
              <a:noFill/>
              <a:ln w="76200">
                <a:solidFill>
                  <a:srgbClr val="BCBCBC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0" name="Picture 2" descr="D:\PPT模版\素材\png素材\web sites\web sites2\32x32\yen_currency_sign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967" y="3800044"/>
              <a:ext cx="40640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 descr="D:\PPT模版\素材\png素材\web sites\web sites2\32x32\dollar_currency_sign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58" y="821317"/>
              <a:ext cx="40640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D:\PPT模版\素材\png素材\web sites\web sites2\32x32\euro_currency_sig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332" y="806933"/>
              <a:ext cx="402404" cy="408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矩形 87"/>
          <p:cNvSpPr>
            <a:spLocks noChangeArrowheads="1"/>
          </p:cNvSpPr>
          <p:nvPr/>
        </p:nvSpPr>
        <p:spPr bwMode="auto">
          <a:xfrm>
            <a:off x="5732598" y="4758465"/>
            <a:ext cx="241377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ctr" hangingPunct="0">
              <a:buClr>
                <a:srgbClr val="FF0000"/>
              </a:buClr>
              <a:buSzPct val="70000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行业展会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ctr" hangingPunct="0">
              <a:buClr>
                <a:srgbClr val="FF0000"/>
              </a:buClr>
              <a:buSzPct val="70000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展会的目标客户非常精准集中，因此即使是人流量相对较少的，推广的转化率也是非常高的；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87"/>
          <p:cNvSpPr>
            <a:spLocks noChangeArrowheads="1"/>
          </p:cNvSpPr>
          <p:nvPr/>
        </p:nvSpPr>
        <p:spPr bwMode="auto">
          <a:xfrm>
            <a:off x="609521" y="3205005"/>
            <a:ext cx="2929890" cy="99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ctr" hangingPunct="0">
              <a:buClr>
                <a:srgbClr val="FF0000"/>
              </a:buClr>
              <a:buSzPct val="70000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小型宣传摊位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0" fontAlgn="ctr" hangingPunct="0">
              <a:buClr>
                <a:srgbClr val="FF0000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在合适的社区、大型商超、购物中心、车展等等渠道布置小型摊位，雇佣促销员宣传。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AutoShape 6" descr="https://googledrive.com/host/0B0Dl6d8YBMH6QmltUERhaHcyeUk/%E3%80%8A%E9%AB%98%E4%B8%AD%E5%84%AA%E8%B3%AA%E7%B2%BE%E9%80%B2%E8%A8%88%E7%95%AB-%E6%A0%A1%E5%9C%92%E8%AC%9B%E5%BA%A7%E3%80%8B%E2%94%80%20%E7%92%B0%E5%A2%83%E8%AE%8A%E9%81%B7%E8%88%87%E6%B0%B8%E7%BA%8C%E6%A0%A1%E5%9C%92%E2%94%80%E8%87%BA%E7%81%A3%E7%92%B0%E5%A2%83%E7%8F%BE%E6%B3%81%E7%9A%84%E7%9C%81%E6%80%9D%E8%88%87%E5%9B%9E%E9%A5%8B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矩形 87"/>
          <p:cNvSpPr>
            <a:spLocks noChangeArrowheads="1"/>
          </p:cNvSpPr>
          <p:nvPr/>
        </p:nvSpPr>
        <p:spPr bwMode="auto">
          <a:xfrm>
            <a:off x="7635240" y="3162300"/>
            <a:ext cx="3012440" cy="99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ctr" hangingPunct="0">
              <a:buClr>
                <a:srgbClr val="FF0000"/>
              </a:buClr>
              <a:buSzPct val="70000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户外广告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0" fontAlgn="ctr" hangingPunct="0">
              <a:buClr>
                <a:srgbClr val="FF0000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针对本地市场，选择人流量大的地段投放户外广告也是不错的选择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AutoShape 2" descr="https://encrypted-tbn1.gstatic.com/images?q=tbn:ANd9GcTxtCMnkQwjwf4H2Z18hHVIo9RbMPoMlhiu1NLgHZEccFeRFPCw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/>
              <a:t>线下推广怎么做？</a:t>
            </a:r>
            <a:endParaRPr lang="en-US" altLang="zh-CN" sz="2800" b="1" dirty="0"/>
          </a:p>
        </p:txBody>
      </p:sp>
      <p:sp>
        <p:nvSpPr>
          <p:cNvPr id="39" name="矩形 38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12290" name="Picture 2" descr="http://p3.pstatp.com/large/6826/24381626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1" y="1052340"/>
            <a:ext cx="2813280" cy="210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data:image/jpeg;base64,/9j/4AAQSkZJRgABAQAAAQABAAD/2wCEAAkGBxASEBAQERIWFRAVEhYVFxcWGBYSFRUVFxEWFxUVFRUaHiggGBomGxYVIjEhJikrLi4uFx8zODMtNygtLisBCgoKDg0OGhAQGy0lICUtKy0tLS8vLi0tLystLS01LTIvLS4vLS4tLS8vNS0tNS0tLy8rLS0tLS83LS0vLy0tLf/AABEIALQBFwMBIgACEQEDEQH/xAAcAAEAAQUBAQAAAAAAAAAAAAAAAwECBAUGBwj/xABPEAACAQIDAgYNBg0CBQUAAAABAgADEQQSIQUxEyJBUWFxBhUyUlSBkZKTobHR0gcUI0JTlBYXNENicnSis8HC4fAzg1Vko7LxJDVEguL/xAAbAQEBAAMBAQEAAAAAAAAAAAAAAQIDBAUGB//EAC4RAAIBAgQFAgYCAwAAAAAAAAABAgMRBBIhMRMUQVFhBVIGMkJxkaEigcHw8f/aAAwDAQACEQMRAD8A84iIm0gvERAEREAREQBERAEREAREQBERAEREAREQBERAEREAREQBERAEREAREQBERAEREAREQBERAEREAREQBERAEREAREQBERAEREAREQBERAEREAREQBERAEREAREQBERAEREAREQBE3+ztmUWJzLfig72GuZRz9JmXidjYcLcJrfvm986eVn4OJY6m+jOVidXR2LhzTLFNdfrNzHpkKbIonTIb/rN745WfdF52n2ZzUTtaPY7hrcZLnodrbuvpGv+NeOx3D/Zr5ah/qk5aXgy5yHZnDxO6HY7ht5o303B3Ub95JbxWkY7GaP2X77fFHLSHOQ7M4mJ257G8OPzR85z/OV/B3DctM+c4/nHKz7onOQ7M4eJ3I7HcL9mfPf3y8djmE+zPnv75eVn4HOQ7M4OJ3w7GsJ9mfPf3yo7GsJ9kfPf4o5Wfgc5DszgInoH4M4T7L99/ij8GcJ9kfPf3xysxzkOzPP4noB7GcJ9kfPf3yn4NYT7I+e/vjlZ+BzkOzOAid6exrCfZnz398tPY5hfsz57++OVn4HOQ7M4SJ3B7HsL9mfPf3y09j+F+zPnP745Wfgc5DsziYnZnYOG+zPnP75kbM7EaWIqrSpU7sdScz2UcrMb7pHhpJXbRVi4N2SZwkT3/B/JXspUUVKLO9tWNSqtz0ANYCTfiu2P4MfS1vjnLmR1I+eon0L+K7Y/gx9LW+OPxXbH8GPpa3xxmQPnqJ9C/iu2P4MfS1vjj8V2x/Bj6Wt8cZkD56ien/Kv2H4LBYWhVwtEo7YgIxL1H4ppVGtZmIGqrrPMJU7gRESgREQgdZsjef1B/wByzOxY4njEwtkjU/qD/uWbOp3LEbwGI68hsRPZe587FEdFbU2X626w11N9OvUeXoMnwuHC6nf/AJp/f+XdRYJSFYEEHXfodyyZjx//ALU/ax9tvVMWbETlwDrvNz5Lkn/PbciN8RYkAXtpr0f5/wCBpIlXj3tplPV/pRVUhmuLano5YsUmGJPej1yQYg8w9cxVkqiWyJcy6dc2c5RdUZhvIuN1xzTFFZiiVA10zIovb6TNUUZSwU6gEgnnJk9B7E6XBFj1Ejd5JDTwdMcGFuChzAjKLtqCStiDcHL0C1t15qlF30N0JRS1MpmCkbgovnc3XKhDKGDHTPe2nNrKYdsz1UN+I+W9gBlshVmP2hBJtoLcgl+IValI0iLAknntfo5R0XHXKYWjkAXMzLZRY2sCO6YaXBbeRe1yTbWTLK4zRymBV2hlrIlRgqojNVZQ5pqarBMOh4t2Y2vpbd02l+NrVlTCgH6SpXWm3E4PNelWNsjFiuqqd/JJcVselUbO1w1wQUtSIYCyuSursthYsTbkA1k2I2aKgw4qNm4KotRsyqeFK0nQhluALl7m3N4xo4dW0jfxKV42MLAbQDVivC5kY0KSNlzJUf5vw1Rxa2QspHQLbtZvxhRzn1TWUNjorUGU2Wk9SplCqM9R0yBiR3IVTYKBuC82u0FQzZRjOKakaq86cmspcMEOc+qVGzl5z6pbw7f4JQ4p+jyTbaRqTiSDZa983qle06d83q90gOOqc48ktO0qvOPIJLT7mSlDsZfaKn37fu+6VHY7TP13/d90wTtatzjyCUO264+sPNEmWp3Ms1PsbEdi9I/nH/d907Dsd2HTwlMqtyzG7MbXPMNOQe+c12HYqvXxHHI4NFzHijeTZR7T4p3lpw4mc75Wztw0INZkjyjH1MfU2vi8BQxDhKjI2bMfoKYCu+QX0N2AtzWl3b2quOx5Woxw2Cw7BbvUYtUVRTTNxrMS5c6j6s9Hw+x8OlapiEpIteoLPUA4zDTefEPJMYdjGBy1U+bU8tUg1Bl7shswLc/G165jxY9uhnwpdH1PNOxbsj2hTq4Cga3CDEMatThQXK0gxFw5bQZKbtu0mt218qe0c+fCtRam+K4GiFpOyOo33qOVZmuUHFAGp1nrqdjeEVhUp0Ka1Fp8GrZRxUylQv6tidOkzQYL5P6FNqbijg8yFXUjDkFagClmBz9+pIFtNByXmurNSeisZ0oOKs2a3bvZvkrYm2Po0aOGCLVVaFTEVA7Nl4zHi91cZVBNhcnm7PY+0TVp0X7palNXDZTTLKyghih1W9900OL7B6dRzWelg2xDEMzthswZhmuxXPYnVdTzHnnS4ChWU/SujDKBxUKG4Y690dMuXTnB59PPnhqrlGSqvR6rS1vwb012OG+XX/2+h+1r/BrTw+e4fLr+QYf9rX+DWnh89COxiIiJkQREQgdbssgZid2Qa9bqJtujr6Du9uh/wWOnwddgpQWs9gbi5FxbQ9RM2uUaagZSgAuLkX003nR99vqnonsNHz8SSmW42YgnUDQLpYWFhoNx8hPTJb66gWJGpNrFT06A6WvcWLEGQhTq19Mzdfc3FuorfxjnkqPrZQSwJvoCBqbbzxtBa3NpzTEzRdnGVuNdQCBYaE2K6NbdexsSO6mO9Vm1Y38QHLfkktavxbgrxxYgDUADpJI5tSbzO2Y+H4F+EA4TW11JNiLLr1xsrl3NcskWT7IwJr1BTDBdLknkA32HKZuKWzcKruH4d1GXIVRiGBBvqqm9ufQTgxfqlDDTySu5WvZK+hsp0JTV1saVRJFmz2lglzUhSovSQnKWq8UFmtl3knkbkm1xGD4HDLcDNTr07tYXZTWUX8jeqclX16hCFOSWs3ZR6/5/1myOEk210XU5xZlUsM5UuFOQcvJzGbnsgwKgV8QxNlRMoBABYFgR5SslwpfKgpK5RKYO5QlVnbjgk8o18vLunHU+IlLDRrUYq7dnfZabX77GxYK1Rxm/wYCbGr2uVA6yI2ds5qouCAvPvv0Tb57lFKrkPBkqRmN3LqeNe2hAmHsimnzd0YkBXIOXW1iUGluieYviDGTw9WWiknG1leyb+5v5OmqkV01/QpbFcqxOjcg5D1mY9HCLndXLcTQ5FL66G27mM2aqhqVWZQwL0subWwdFGl92vtmsoYdaTOhqmiCWqMUAUkGo1gSQbXtvHNGD9YxdeNZSnrlvFJfa9rXei6WFXDU4OLS0vrqbVNmUWCcRt3SpP643/wDmaXauFKVDxQqE8QZixIAFyebU7p0GKJ/0wMy2F+K7kjrBA9c5/bOERMSSqBb0l3C31nB9gnP8NYzE1MYo1KkmmpaO7X7ej/pmePp040rxiuhgMJEwk7SJ5+hnjEDCa3be16OFUGpdnIuEHNyX6fJ1zbUluyjpnFY3ZgxWJx+IxLsmGwqgtltmYuzZKa33E2Pq3b5y4mq4Ky6nZhaKm7vob/sW+USnm4FScMzsOMVRwxtYKWJOXyb+WdlX27tFGuKqOp01pqLHk3W9s8QrbPw9alUqYYVFanYvTqEN9GTbOrDfqRcT175IcYMbgXp1tatB+CJ5SmUFCemxt1rPPza3Z6OXSy0M2t2W7S+jUCgpLEF2Soyn9HKGureW8hr9meP+q9E9IQ2PVdv89UysVlSoyuLjhAj9J3Bx02HqEwNq7O+nfJqDYgAXs1tfWCfHLkVzDO7F+C7PMYj/AE6pUp31yrkYdRvaei7Lx9OvSWtTN1YeMc4PTPMsfSpgdNv5Tofk6xOlWkO57rx/57JrZtVztolYMFPN/l1/IMP+1r/BrTw+e4fLt+QYf9rX+DVnh8zjsQRETICIiAdbgKFwXLABLE7r7r6DptbrM2VOkc5zJdsgI1FlaxBvfmIPm9M0lLcOr+UzBWffma9rbzqOY9HRPZtofOpmZwtPVhcuW6uLc316RYbtNZMrFjUZAVDADfa5LqDci2++vJrNcsyEqtlK3OUm5HJFjNMyGw5U2JUHpYAi4vYg6g9Bk1I2Vl4hzcuZdPFyyClXYKVFrE33XPJpzcgl61m5x5F90mpkZ+yhSFVDWI4PW9mHMd4GpHIR0zotu4/EpXFOi3FNNWChQzb2ByjxTkuEJFifUPbaZtbalapUSqWAZBZCotbXlve/954mP9LeIxUKzSklGSaltf6dPvudNLEZKbjtqtV+zcdl7PnpAswTJmy7hmBtc9Nmm5qYerVwzUqmVXKABs1wSLHMdNNQJxVStUqNmq1GdrWBa2g32AAAEo1MMbtdutmI8hNpxT+H5zwtGlmjGVN3ulfW/Tb9mxYxKc5WupdLnX7eek9MI+JpU1BDMCVuxU3AHGFhccxmt2RtNUAz8JbKcpBLIlxf/S5ee+s01Kgg3Ko8QmTTPNOjDfD9KlhpYepJyTd9krP+u/m5rqYyUqnESs/ybHC7YCJRRab1DlUu1WyZQLkAEA3e+vRffIBWc0qqBBapVzHOxZgvC5rk24xIvp075TD0yzKvKSB5eWX0sQhzDKFypTYKzCnXbOGvembrrluBcHkNrzYvTsBhd0/5avV9HdeFbwjdRp4nEpuH0/50Miri67m10SmHQhVBJsjXF203kLpa2ksHCF2qVKgdiqrouRQqkmwFzyk63lm0Kz0Xpoqo17k5hoQK9Jbl9Si5Kg3cpEk2fiyyM9TWooqOLDuVBqmmWGgdfo7AgC+XWZUY4KhPLSppNX1t4776m6Xp2JnSVWUtHbT++3gixFJ3Y56tVv0Q7IFG/uUt65HTwutwHJbQFmdr21sCxmrO1mNMo1SqcrXDB+ME4MKcxuuY5iHF72JsNJvtuVMgxA+kLNRdhwZXKKYfisbnQk1WBK71uNdJaWLpRi3CCVu3/Dpq+hzhOMZzve/T7eTCqoQSCLEc8geZSi1N0YENTdVC3z8GODReMxPcvlLLbS9xoQZY7IaY4uV8rtcnNoGVQuhHGJzEaHSelRrcSClY8nFYbgVXTTvYxqTWZT0ic7Xe/bfAGwq1RTqUr6cI1PMSgvylbW8fNOsxGLotQRA1Phd5CXN92gLKDflPUZzHZTsJsWq1KJAxKC1icvCDeLHkYWmnEwc45rbGzCTUZZb7nJbBw1WkcTXqIUXgWpWcZMzOy6AHeAAST1TtPkjxTJTx9ZRZXrU1A5LimSbeIr5ZyVPYG0q7LTNF7g91UbijS2p106rz07Y+yjhcImGw1J6r6ksFIVqjd05Y6cwAv9UCcG56JjbTxues3Oz38a6D2zFr0cXUqXWpUSnbcCVDMTv05t023Y/sQZjUeopYOae/Moqb2uw0LXuOa4nTfg+tO7VK2Ua3uVUC55Lg23zKUtdDCMdDj6+D5WawHKdOTfOt7CNmcErVTpmAOunFG7y3Jl6YDAKQ+tRhqDZ6pv0DVfVMTssp4nF0Fw+EouqF71DU+jDKFNgLEk8axINt012Nh2dOoGF1II5wby6cL2GbNrYOoaVUjVL2G7TX2X8k7q8oPOPl2/IMP+1r/Bqzw+e3/Lt+QYf9rX+DVniEzjsQRETICIiA9jo6W4dQ9kyFmNS3DqHsmQs9vofNrcnSSCQrJVkZmjYYPAVKisyC4Xfz7rgAct93XMrCbJqOme6i+YANoSVZQ3V3R6razBwuMdFZUNsxF950G9bbrHS/PYc0np7SrDPlfLnZmNgL3Ya2O8bgR1TBqXQ2JxNjhNkhqXCs9hZzoNAVtcXO/Q30vuOslTZ1PgDVzEuaasACCtyzXBtc6BTfdy66G2ppYqqtwtRlBJYhSACWFjcco6DpLVG7U6btTpvvbynruZjll3LmXY3eIo0fmy1FVgzKpHdMc3Gzi2lxpv5x5bsd82FO9MgtnuFzXcoaaHKSNEPdHjC2p1ubTTKovc6nnPGPlMkpqBuA5twjJ5GfwjZ4jG081MgoEUrnCgM6DOQyhluGULY8rdN5NiNqIzK6B7qRfisumVhdA3LfIRoDxemaxTJAY4aGdmedoM+pXLa67vzbU0GUWYG+j7iN+nLIEoIlU1KRIBZrJlAQZlCMxUkHOwBuVZbXsL3MjUyQGaqmGpzabWx0UcbWoqUYPfcy89IujmmSELMiltATkIzHebFAR4uaUo1FQAIu6klK7EtdUz90ABvzte0x80ZpeXp3zW1JztfKoKWiL2y2IFOlYrktkPc2AIuGvyDXf0ySpjahLHN3RJIspGrZrag6X1tMctLGaZRo01tFGEsTWl80n+S96zWYZjYkk9Nzf2knrMxSoBuAL3J8Z3y9mkZM2JW2NLbe5a0jYy5jI2MoOx7AcZmarRc3Ng63J3aBh7PLN92WoRgcUUYIwpE5r5SAO643JpceOeb7Kx5oVqdYa5TqOdTow8nsE9a+jr0uR6VResMpE8zF08s79GephKmaOXscxhcVQp4NRSpg0uAHUNLXHRMvBYesEQrSohso1ylidOebQ7LW2W/F6jybuWZ9KnlULzC05TrNJkxp+sF6h/aa/a9HHJReqGLsgvkBIuAdbc+mtuW060xAPLOx/atbEVkOhN9Rq1gLXvfov5J6hS7kdQ9kiXA0wSQoFzcgAAE85tvmRAPN/l2/IMP+1r/BqzxCe3/Lt+QYf9rX+BVniEzjsQRETICIiAb4sQhI35dOXW2mkgFarkNic9wBopvqRpp0TBxO2+DC8Qm+m/mHVIR2WD7I+d/aejKvTf1Hjww1WO8TbLVrlEs9jfUlAdM6jcBzE+SVqYjE56djZSqFhlXQm2a5y6WvNWOy8fZHzv7TdYTHYh0SouGJVhcfSINDMOLT9z/ZuVGovoX6JaeIrF3A7kBvq6AjPa5tv0XS8hweNxBzklrWBGZLAWqqrcgvoTJ/neK8FPpE98qMdi/BD6Wn75HUh7iqlP2IsGKxJpKykluEsbKo4vBjkN/rXlMZjsSLBC1spJORe/a29d5AGlvFJe2OL8Db0tP3y4bUxfgbelp++HUh7iqlP2IyKmKxAD5QSQ9h9Hv4hIA51LZVLcmp0BFrsFicQcSabk5Aah+rbL9TULflXrmN22xfgTelpSvbnGeBN6anHFhf5icKpa2VGXjcViUrrY2pFgBxVII+jvfQm+ryuFxtfh7MW4MF1ylANQSQbhcxWwtccvId8xBtvG+An01OXDbuM8BPpqcOrC/zE4NS1spsqNbEsbG6/SqO4FgupqDXeAAAGG8tFDF4tuCOTLeswcEbk0YbxuC5lvysBa6zXDb2M8APpqcuG38Z4AfTU5eLD3Dg1Pajb4jF189ELTKoWOe4V9OKBqpIG9jydzz2Biw+LxB4G+bjO4e9LLZbHKxvopBsbcx3kzXfhBi/AG9NTjt/i/AG9NTh1oX+YioVLfKZ5xGK4NmuQwoJpwYP0zAE2AF7C2u+xbokeMxmKtV4NTccHlBpmwJ1exF8wG7l1O6wvMPt/i/AG9NTlO32L8Ab01OTiw9xeDU9qOjV7gE77A+O27yzMxKV7MU4C+d8pYU2+iy4jg1KlrXzDDca17MAb6zkDt3F+At6WnLTtvF+An0tOSpUhO38rFp0qkL/AMUztcPhlLVOFpBct8tjwfCFS4IAdzxSVXjDKBnsL7xTGKuWyJRqvambZloBvozwlQMtrXayhD3oPPfim23jDvwTHrrUzu3CWHa+L8BPpac13j72bMs+lNHXtQXNbgaOS3d8O9g3Bg5Cua/d3S+7cd03mxtu1qGErhKKcJT49KiKvDM6jKzDNfQnMVA5GRuQgzzI7VxfgR9LSlBtTGDUYNgecVaYPlBkkoSVnNliqkXpBHriYnbCPVfgg4sQENgpOWuQ1M3uouKQsb3DDdqZZU2ltl6ZVaARzRqWbg10cO4ptlNUgEhaf0ZvfOTmFrTjthfKLtGgnBPgTVQDik1qYZf0b8o9nTNsPlTxX/DP+ununK42djsTurnRdstqkurYcKvCuoZVzHIFOQgF7WJ1z623ZZOmO2kmHRWpZq4qKrOEuDSsLuKecXa+hGYaXPROZHyo4n/h3/XX4ZePlOr+AW/3l+GSzKb3tjtdiwFBFtUIBZb8XOi2A4TUAMzZ9L5DxROl2ZVqtRpNWXLWNNS6jcr2GYDx3nAr8plblwQH+6Phki/KS5/+KB/uf/mLMEXy7fkGG/a1/gVp4hO57P8As9O0KKYf5vwfB18+bPnvlR0tbKO+v4pw0zWxBERKBERAIK+OVGymk5O/RgQendIKeOpAH6Fzck7wdSdR3MyalwwYIW4ttGA5b7iJZSqFbjgn1JPdLvMhTExFei1r0XHUyrf92S09qFQFU4kKBYAViABzAATJ+c89Kp+6ZHiMUtrslQAMp3KdzA88gLO2799ivTt7o7cN32J9O3ukh2pSdjYVLk3tlU/1S75zT5n8dM++UhD24bv8T6c+6O3Ld/ifTn3SX5xR5/LTb3S3hsPzr40Yf0yAs7ct3+J9OfdKHbLd/ifTn3SS+H76n6x/KU4PDn61PzrQCzty3f4n7wfdKdum7/EfeD8Mk+bYc8qef/eR08BSLNcrluMvHG62vLzwUdu27/EfeD8Mdu27/EfeD8Mk7V0v8ce+U7T0+nzgYBH28Pf4j7wfhg7dPf4n7wfhmLjdluGsiMVsOS+vimMcDW+yfzW90lwbPt63f4j7wfhjt43f4j7w3wyOlsJ8oZ9M24AEkW35hbTfKnYv6R8kuoL+3jd/iPvDfDHbxu/xH3hvhkDbI38fk5v7yOlsssqtnGovyyagy+3jd/iPvDfDHbtu/wAR94b4ZinZD8jL6/dKdqKnOvlPujUGX28bv8R94b4ZTt43f4j7w3wzEOyan6PllDsurzDyxqDM7eN3+I+8N8MdvG7/ABH3hvhmD2sq83rEtOzqve+sRqDaVdrVVClmxADDMP8A1DajnHFki4+uRcfObftB+GYe0qDGnh2AJAoC/lM2VHuV/VHsEqBF89xH/M/eD7o+e4j/AJj7yfdJ4lIRfO35cOx6TVBJ6SbSXNexy5dN183rsIiUCIiAIiIAiIgCUZQRYi4lYgEaUEBuFAPOBJLxEAreLykQBFhEQDGxWBWpa9xbmtGGwSICO66wJkxJYEZw9PvB5BLfmlPvF8kmiAaTaVACpZQAMoJ9cxFcg2Bm32mPZNNy+OY2KdMMInBUm412BuQ7a2tbl6ZbwP6VTz298yfzNHqb+mRTIFgQ8lSp55PtmGRi+Spp1j3TPiLELbP9q/kT4YGf7Q+NU90uiLAtu/fjzFi9Tvl8we+XRKC29Tnp+YfimNicVVUgCmjdSuP6plxeRoGPQrO6ZTTQKBkAOcG3XeShmAAyLzd2w3eKXxACtcaqAeglvaBERKBERAEREAREQBERAEREAREQBERAEREAREQBERAMDaX8ppuXxzc7S/lNNy+OYsp1v5mj1N/TIpL+Zo9Tf0yKUgiIlAiIgCIiAIiIAiIgCIiAIiIAiIgAxEQBKxEAGUlYgFJWIgCIiAIiIBSIiAIERAMDaf8AKabl8cRMWU60/wCjR6m/pkURMiFTERAKREQBKiIgCUiIBWIiAUiIgCVtEQBERA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2293" name="Picture 5" descr="E:\TEMP\下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240" y="1098367"/>
            <a:ext cx="3159430" cy="203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http://www.iflytek.com/upload/contents/2016/05/20160531161527_446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02" y="4501923"/>
            <a:ext cx="2574183" cy="171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99570" y="1720505"/>
            <a:ext cx="521168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看样子你已经心动了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dirty="0"/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担心太难？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Don` t worry</a:t>
            </a:r>
            <a:endParaRPr lang="en-US" altLang="zh-CN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我们已经为您准备好了一整套的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网络营销解决方案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哦！！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535853" y="219896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/>
              <a:t>还没看过瘾吧？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13314" name="Picture 2" descr="http://www.zdwang.com/uploadfile/2015/0713/20150713085742298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43919"/>
            <a:ext cx="5100202" cy="383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874875" y="4496841"/>
            <a:ext cx="2410781" cy="6326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127" y="1425883"/>
            <a:ext cx="4961986" cy="282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15"/>
          <p:cNvSpPr txBox="1"/>
          <p:nvPr/>
        </p:nvSpPr>
        <p:spPr>
          <a:xfrm>
            <a:off x="440726" y="5819488"/>
            <a:ext cx="10993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没错，就这套，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圈钱它是一把好手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1" name="内容占位符 3"/>
          <p:cNvGraphicFramePr/>
          <p:nvPr/>
        </p:nvGraphicFramePr>
        <p:xfrm>
          <a:off x="481268" y="1074034"/>
          <a:ext cx="6302825" cy="3962681"/>
        </p:xfrm>
        <a:graphic>
          <a:graphicData uri="http://schemas.openxmlformats.org/drawingml/2006/table">
            <a:tbl>
              <a:tblPr/>
              <a:tblGrid>
                <a:gridCol w="1460310"/>
                <a:gridCol w="4842515"/>
              </a:tblGrid>
              <a:tr h="38616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功能配置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chemeClr val="bg1"/>
                          </a:solidFill>
                        </a:rPr>
                        <a:t>全网营销解决方案</a:t>
                      </a:r>
                      <a:endParaRPr lang="zh-CN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85998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基础参数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送顶级域名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com/net/</a:t>
                      </a:r>
                      <a:r>
                        <a:rPr lang="en-US" altLang="zh-CN" sz="1100" dirty="0" err="1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cn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一个、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10G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智能双线网站空间、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1G/10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账户企业邮箱、全能版建站宝盒，支持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个栏目，支持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10000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个产品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文章，双语种网站，海量精美模板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979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营销工具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刮刮卡、大转盘、 优惠券、 满赠促销、满减促销、折扣促销、套餐促销、团购活动、秒杀活动、拼团秒杀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04164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站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en-US" altLang="zh-CN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手机站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一键生成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、会员注册系统、会员管理系统、管理员权限系统、产品管理系统、订单管理系统、购物车系统、在线支付系统、文章发布系统、文章管理系统、文章分享功能、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SEO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优化推广系统、访问数据统计系统、短信系统、招聘系统、表单系统、投票系统、留言板、客服系统、淘宝产品一键导入系统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979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微信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公众号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自动回复、群发消息、自定义菜单、图文管理、消息管理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789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微信营销</a:t>
                      </a:r>
                      <a:endParaRPr lang="zh-CN" altLang="en-US" sz="1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微信墙、微相册、微场景 微投票、微留言、微报名、会员卡、微会员、微信刮刮卡、微信大转盘、微信授权登录、微信支付、现金红包、摇大奖、摇红包、易企玩（抓住大白、数钱大战、我要萌妹子、宠物对对碰）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建站宝盒全网营销解决方案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" name="文本框 1"/>
          <p:cNvSpPr txBox="1"/>
          <p:nvPr/>
        </p:nvSpPr>
        <p:spPr>
          <a:xfrm>
            <a:off x="6925044" y="4496842"/>
            <a:ext cx="1922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3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2010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14553" y="4632127"/>
            <a:ext cx="126188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立即购买</a:t>
            </a:r>
            <a:endParaRPr 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3"/>
          <p:cNvGraphicFramePr/>
          <p:nvPr/>
        </p:nvGraphicFramePr>
        <p:xfrm>
          <a:off x="401268" y="1164225"/>
          <a:ext cx="6203777" cy="4531138"/>
        </p:xfrm>
        <a:graphic>
          <a:graphicData uri="http://schemas.openxmlformats.org/drawingml/2006/table">
            <a:tbl>
              <a:tblPr/>
              <a:tblGrid>
                <a:gridCol w="1437453"/>
                <a:gridCol w="4766324"/>
              </a:tblGrid>
              <a:tr h="37664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功能配置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chemeClr val="bg1"/>
                          </a:solidFill>
                        </a:rPr>
                        <a:t>全网分销解决方案</a:t>
                      </a:r>
                      <a:endParaRPr lang="zh-CN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78123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基础参数</a:t>
                      </a:r>
                      <a:endParaRPr lang="zh-CN" altLang="en-US" sz="1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送顶级域名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com/net/</a:t>
                      </a:r>
                      <a:r>
                        <a:rPr lang="en-US" altLang="zh-CN" sz="1100" dirty="0" err="1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cn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、智能无限容量双线空间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,5G/50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账户企业邮箱、送分销版建站宝盒、支持无限栏目，支持无限个产品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文章、多语种网站，海量精美模板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8525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分销工具</a:t>
                      </a:r>
                      <a:endParaRPr lang="zh-CN" altLang="en-US" sz="1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分销商管理系统：分佣、提现、分销产品管理、分销商审核、分销订单、一键复制开店分销、二维码、分销分销数据统计、分销商限制系统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052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营销工具</a:t>
                      </a:r>
                      <a:endParaRPr lang="zh-CN" altLang="en-US" sz="1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刮刮卡、大转盘、 优惠券、 满赠促销、满减促销、折扣促销、套餐促销、团购活动、秒杀活动、拼团秒杀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01623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站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en-US" altLang="zh-CN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手机站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一键生成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、会员注册系统、会员管理系统、管理员权限系统、产品管理系统、订单管理系统、购物车系统、在线支付系统、文章发布系统、文章管理系统、文章分享功能、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SEO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优化推广系统、访问数据统计系统、短信系统、招聘系统、表单系统、投票系统、留言板、客服系统、淘宝产品一键导入系统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8525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微信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公众号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自动回复、群发消息、自定义菜单、图文管理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78123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微信营销</a:t>
                      </a:r>
                      <a:endParaRPr lang="zh-CN" altLang="en-US" sz="1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微信墙、微相册、微场景 微投票、微留言、微报名、会员卡、微会员、微信刮刮卡、微信大转盘、微信授权登录、微信支付、现金红包、摇大奖、摇红包、易企玩（抓住大白、数钱大战、我要萌妹子、宠物对对碰）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 descr="http://www.iisp.com/design/images/fenxiao/topic/fx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820" y="2196338"/>
            <a:ext cx="4151725" cy="26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7"/>
          <p:cNvSpPr txBox="1"/>
          <p:nvPr/>
        </p:nvSpPr>
        <p:spPr>
          <a:xfrm>
            <a:off x="6624029" y="1095229"/>
            <a:ext cx="4904032" cy="100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全网分销，快速裂变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让你的销售网络走在竞争对手前面！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5"/>
          <p:cNvSpPr txBox="1"/>
          <p:nvPr/>
        </p:nvSpPr>
        <p:spPr>
          <a:xfrm>
            <a:off x="401361" y="5962396"/>
            <a:ext cx="10993670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嗯，怎么说呢，你可以说他是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赚钱方案的加强版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标题 2"/>
          <p:cNvSpPr>
            <a:spLocks noGrp="1"/>
          </p:cNvSpPr>
          <p:nvPr/>
        </p:nvSpPr>
        <p:spPr>
          <a:xfrm>
            <a:off x="401236" y="254836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建站宝盒全网分销解决方案</a:t>
            </a:r>
            <a:endParaRPr lang="zh-CN" altLang="en-US" sz="2800" b="1" dirty="0"/>
          </a:p>
        </p:txBody>
      </p:sp>
      <p:sp>
        <p:nvSpPr>
          <p:cNvPr id="3" name="矩形 2"/>
          <p:cNvSpPr/>
          <p:nvPr/>
        </p:nvSpPr>
        <p:spPr>
          <a:xfrm>
            <a:off x="8984081" y="4848713"/>
            <a:ext cx="2410781" cy="6326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034249" y="4848713"/>
            <a:ext cx="1922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GB" sz="3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6510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23759" y="4983999"/>
            <a:ext cx="126188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立即购买</a:t>
            </a:r>
            <a:endParaRPr 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0"/>
          <p:cNvGrpSpPr/>
          <p:nvPr/>
        </p:nvGrpSpPr>
        <p:grpSpPr bwMode="auto">
          <a:xfrm>
            <a:off x="796249" y="1552893"/>
            <a:ext cx="4751387" cy="4051300"/>
            <a:chOff x="3264" y="3473"/>
            <a:chExt cx="7484" cy="6380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8140" y="7100"/>
              <a:ext cx="1363" cy="0"/>
            </a:xfrm>
            <a:prstGeom prst="line">
              <a:avLst/>
            </a:prstGeom>
            <a:noFill/>
            <a:ln w="12700" cap="flat" cmpd="sng" algn="ctr">
              <a:solidFill>
                <a:srgbClr val="FFFFFF">
                  <a:lumMod val="50000"/>
                </a:srgbClr>
              </a:solidFill>
              <a:prstDash val="sysDot"/>
            </a:ln>
            <a:effectLst/>
          </p:spPr>
        </p:cxnSp>
        <p:cxnSp>
          <p:nvCxnSpPr>
            <p:cNvPr id="6" name="直接连接符 5"/>
            <p:cNvCxnSpPr/>
            <p:nvPr/>
          </p:nvCxnSpPr>
          <p:spPr>
            <a:xfrm>
              <a:off x="8140" y="4153"/>
              <a:ext cx="1363" cy="0"/>
            </a:xfrm>
            <a:prstGeom prst="line">
              <a:avLst/>
            </a:prstGeom>
            <a:noFill/>
            <a:ln w="12700" cap="flat" cmpd="sng" algn="ctr">
              <a:solidFill>
                <a:srgbClr val="FFFFFF">
                  <a:lumMod val="50000"/>
                </a:srgbClr>
              </a:solidFill>
              <a:prstDash val="sysDot"/>
            </a:ln>
            <a:effectLst/>
          </p:spPr>
        </p:cxnSp>
        <p:cxnSp>
          <p:nvCxnSpPr>
            <p:cNvPr id="7" name="直接连接符 6"/>
            <p:cNvCxnSpPr/>
            <p:nvPr/>
          </p:nvCxnSpPr>
          <p:spPr>
            <a:xfrm>
              <a:off x="8140" y="8575"/>
              <a:ext cx="1363" cy="0"/>
            </a:xfrm>
            <a:prstGeom prst="line">
              <a:avLst/>
            </a:prstGeom>
            <a:noFill/>
            <a:ln w="12700" cap="flat" cmpd="sng" algn="ctr">
              <a:solidFill>
                <a:srgbClr val="FFFFFF">
                  <a:lumMod val="50000"/>
                </a:srgbClr>
              </a:solidFill>
              <a:prstDash val="sysDot"/>
            </a:ln>
            <a:effectLst/>
          </p:spPr>
        </p:cxnSp>
        <p:pic>
          <p:nvPicPr>
            <p:cNvPr id="8" name="图片 44" descr="00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4" y="3473"/>
              <a:ext cx="4530" cy="6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接连接符 8"/>
            <p:cNvCxnSpPr/>
            <p:nvPr/>
          </p:nvCxnSpPr>
          <p:spPr>
            <a:xfrm>
              <a:off x="7572" y="5628"/>
              <a:ext cx="1363" cy="0"/>
            </a:xfrm>
            <a:prstGeom prst="line">
              <a:avLst/>
            </a:prstGeom>
            <a:noFill/>
            <a:ln w="12700" cap="flat" cmpd="sng" algn="ctr">
              <a:solidFill>
                <a:srgbClr val="FFFFFF">
                  <a:lumMod val="50000"/>
                </a:srgbClr>
              </a:solidFill>
              <a:prstDash val="sysDot"/>
            </a:ln>
            <a:effectLst/>
          </p:spPr>
        </p:cxnSp>
        <p:grpSp>
          <p:nvGrpSpPr>
            <p:cNvPr id="10" name="组合 8"/>
            <p:cNvGrpSpPr/>
            <p:nvPr/>
          </p:nvGrpSpPr>
          <p:grpSpPr bwMode="auto">
            <a:xfrm>
              <a:off x="8480" y="6533"/>
              <a:ext cx="1358" cy="1168"/>
              <a:chOff x="11202" y="3586"/>
              <a:chExt cx="1358" cy="1168"/>
            </a:xfrm>
          </p:grpSpPr>
          <p:sp>
            <p:nvSpPr>
              <p:cNvPr id="11" name="六边形 10"/>
              <p:cNvSpPr/>
              <p:nvPr/>
            </p:nvSpPr>
            <p:spPr>
              <a:xfrm>
                <a:off x="11202" y="3586"/>
                <a:ext cx="1358" cy="1167"/>
              </a:xfrm>
              <a:prstGeom prst="hexagon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50800" dir="5400000" algn="ctr" rotWithShape="0">
                  <a:srgbClr val="FFFFFF">
                    <a:lumMod val="65000"/>
                    <a:alpha val="100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文本框 2"/>
              <p:cNvSpPr txBox="1"/>
              <p:nvPr/>
            </p:nvSpPr>
            <p:spPr>
              <a:xfrm>
                <a:off x="11375" y="3811"/>
                <a:ext cx="1008" cy="74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二级</a:t>
                </a:r>
                <a:endParaRPr kumimoji="0" lang="zh-CN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分销商</a:t>
                </a:r>
                <a:endParaRPr kumimoji="0" lang="zh-CN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" name="六边形 12"/>
            <p:cNvSpPr/>
            <p:nvPr/>
          </p:nvSpPr>
          <p:spPr>
            <a:xfrm>
              <a:off x="8535" y="3585"/>
              <a:ext cx="1358" cy="1168"/>
            </a:xfrm>
            <a:prstGeom prst="hexagon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>
              <a:outerShdw blurRad="50800" dist="50800" dir="5400000" algn="ctr" rotWithShape="0">
                <a:srgbClr val="FFFFFF">
                  <a:lumMod val="65000"/>
                  <a:alpha val="100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文本框 4"/>
            <p:cNvSpPr txBox="1"/>
            <p:nvPr/>
          </p:nvSpPr>
          <p:spPr>
            <a:xfrm>
              <a:off x="8708" y="3813"/>
              <a:ext cx="1008" cy="7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二级</a:t>
              </a:r>
              <a:endParaRPr kumimoji="0" lang="zh-CN" altLang="zh-CN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分销商</a:t>
              </a:r>
              <a:endParaRPr kumimoji="0" lang="zh-CN" altLang="zh-CN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六边形 14"/>
            <p:cNvSpPr/>
            <p:nvPr/>
          </p:nvSpPr>
          <p:spPr>
            <a:xfrm>
              <a:off x="8480" y="5060"/>
              <a:ext cx="1358" cy="1168"/>
            </a:xfrm>
            <a:prstGeom prst="hexagon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>
              <a:outerShdw blurRad="50800" dist="50800" dir="5400000" algn="ctr" rotWithShape="0">
                <a:srgbClr val="FFFFFF">
                  <a:lumMod val="65000"/>
                  <a:alpha val="100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文本框 6"/>
            <p:cNvSpPr txBox="1"/>
            <p:nvPr/>
          </p:nvSpPr>
          <p:spPr>
            <a:xfrm>
              <a:off x="8655" y="5285"/>
              <a:ext cx="1008" cy="7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二级</a:t>
              </a:r>
              <a:endParaRPr kumimoji="0" lang="zh-CN" altLang="zh-CN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分销商</a:t>
              </a:r>
              <a:endParaRPr kumimoji="0" lang="zh-CN" altLang="zh-CN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" name="组合 10"/>
            <p:cNvGrpSpPr/>
            <p:nvPr/>
          </p:nvGrpSpPr>
          <p:grpSpPr bwMode="auto">
            <a:xfrm>
              <a:off x="8534" y="7895"/>
              <a:ext cx="1358" cy="1168"/>
              <a:chOff x="11202" y="3586"/>
              <a:chExt cx="1358" cy="1168"/>
            </a:xfrm>
          </p:grpSpPr>
          <p:sp>
            <p:nvSpPr>
              <p:cNvPr id="18" name="六边形 17"/>
              <p:cNvSpPr/>
              <p:nvPr/>
            </p:nvSpPr>
            <p:spPr>
              <a:xfrm>
                <a:off x="11203" y="3586"/>
                <a:ext cx="1358" cy="1168"/>
              </a:xfrm>
              <a:prstGeom prst="hexagon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50800" dir="5400000" algn="ctr" rotWithShape="0">
                  <a:srgbClr val="FFFFFF">
                    <a:lumMod val="65000"/>
                    <a:alpha val="100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文本框 12"/>
              <p:cNvSpPr txBox="1"/>
              <p:nvPr/>
            </p:nvSpPr>
            <p:spPr>
              <a:xfrm>
                <a:off x="11378" y="3811"/>
                <a:ext cx="1008" cy="74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二级</a:t>
                </a:r>
                <a:endParaRPr kumimoji="0" lang="zh-CN" altLang="zh-CN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分销商</a:t>
                </a:r>
                <a:endParaRPr kumimoji="0" lang="zh-CN" altLang="zh-CN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0" name="组合 17"/>
            <p:cNvGrpSpPr/>
            <p:nvPr/>
          </p:nvGrpSpPr>
          <p:grpSpPr bwMode="auto">
            <a:xfrm>
              <a:off x="9728" y="4485"/>
              <a:ext cx="1020" cy="912"/>
              <a:chOff x="11536" y="5165"/>
              <a:chExt cx="1020" cy="912"/>
            </a:xfrm>
          </p:grpSpPr>
          <p:sp>
            <p:nvSpPr>
              <p:cNvPr id="21" name="六边形 20"/>
              <p:cNvSpPr/>
              <p:nvPr/>
            </p:nvSpPr>
            <p:spPr>
              <a:xfrm>
                <a:off x="11536" y="5165"/>
                <a:ext cx="1020" cy="913"/>
              </a:xfrm>
              <a:prstGeom prst="hexagon">
                <a:avLst/>
              </a:prstGeom>
              <a:solidFill>
                <a:srgbClr val="4F81BD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>
                <a:outerShdw blurRad="50800" dist="50800" dir="5400000" algn="ctr" rotWithShape="0">
                  <a:srgbClr val="FFFFFF">
                    <a:lumMod val="65000"/>
                    <a:alpha val="100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文本框 16"/>
              <p:cNvSpPr txBox="1">
                <a:spLocks noChangeArrowheads="1"/>
              </p:cNvSpPr>
              <p:nvPr/>
            </p:nvSpPr>
            <p:spPr bwMode="auto">
              <a:xfrm>
                <a:off x="11602" y="5286"/>
                <a:ext cx="888" cy="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二级</a:t>
                </a:r>
                <a:endParaRPr kumimoji="0" lang="zh-CN" altLang="zh-CN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分销商</a:t>
                </a:r>
                <a:endParaRPr kumimoji="0" lang="zh-CN" altLang="zh-CN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3" name="组合 18"/>
            <p:cNvGrpSpPr/>
            <p:nvPr/>
          </p:nvGrpSpPr>
          <p:grpSpPr bwMode="auto">
            <a:xfrm>
              <a:off x="9728" y="5959"/>
              <a:ext cx="1020" cy="912"/>
              <a:chOff x="11536" y="5165"/>
              <a:chExt cx="1020" cy="912"/>
            </a:xfrm>
          </p:grpSpPr>
          <p:sp>
            <p:nvSpPr>
              <p:cNvPr id="24" name="六边形 23"/>
              <p:cNvSpPr/>
              <p:nvPr/>
            </p:nvSpPr>
            <p:spPr>
              <a:xfrm>
                <a:off x="11536" y="5164"/>
                <a:ext cx="1020" cy="912"/>
              </a:xfrm>
              <a:prstGeom prst="hexagon">
                <a:avLst/>
              </a:prstGeom>
              <a:solidFill>
                <a:srgbClr val="4F81BD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>
                <a:outerShdw blurRad="50800" dist="50800" dir="5400000" algn="ctr" rotWithShape="0">
                  <a:srgbClr val="FFFFFF">
                    <a:lumMod val="65000"/>
                    <a:alpha val="100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文本框 20"/>
              <p:cNvSpPr txBox="1">
                <a:spLocks noChangeArrowheads="1"/>
              </p:cNvSpPr>
              <p:nvPr/>
            </p:nvSpPr>
            <p:spPr bwMode="auto">
              <a:xfrm>
                <a:off x="11602" y="5286"/>
                <a:ext cx="888" cy="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二级</a:t>
                </a:r>
                <a:endParaRPr kumimoji="0" lang="zh-CN" altLang="zh-CN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分销商</a:t>
                </a:r>
                <a:endParaRPr kumimoji="0" lang="zh-CN" altLang="zh-CN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21"/>
            <p:cNvGrpSpPr/>
            <p:nvPr/>
          </p:nvGrpSpPr>
          <p:grpSpPr bwMode="auto">
            <a:xfrm>
              <a:off x="9728" y="7328"/>
              <a:ext cx="1020" cy="912"/>
              <a:chOff x="11536" y="5165"/>
              <a:chExt cx="1020" cy="912"/>
            </a:xfrm>
          </p:grpSpPr>
          <p:sp>
            <p:nvSpPr>
              <p:cNvPr id="27" name="六边形 26"/>
              <p:cNvSpPr/>
              <p:nvPr/>
            </p:nvSpPr>
            <p:spPr>
              <a:xfrm>
                <a:off x="11536" y="5165"/>
                <a:ext cx="1020" cy="912"/>
              </a:xfrm>
              <a:prstGeom prst="hexagon">
                <a:avLst/>
              </a:prstGeom>
              <a:solidFill>
                <a:srgbClr val="4F81BD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>
                <a:outerShdw blurRad="50800" dist="50800" dir="5400000" algn="ctr" rotWithShape="0">
                  <a:srgbClr val="FFFFFF">
                    <a:lumMod val="65000"/>
                    <a:alpha val="100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文本框 23"/>
              <p:cNvSpPr txBox="1">
                <a:spLocks noChangeArrowheads="1"/>
              </p:cNvSpPr>
              <p:nvPr/>
            </p:nvSpPr>
            <p:spPr bwMode="auto">
              <a:xfrm>
                <a:off x="11602" y="5286"/>
                <a:ext cx="888" cy="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二级</a:t>
                </a:r>
                <a:endParaRPr kumimoji="0" lang="zh-CN" altLang="zh-CN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分销商</a:t>
                </a:r>
                <a:endParaRPr kumimoji="0" lang="zh-CN" altLang="zh-CN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组合 27"/>
            <p:cNvGrpSpPr/>
            <p:nvPr/>
          </p:nvGrpSpPr>
          <p:grpSpPr bwMode="auto">
            <a:xfrm>
              <a:off x="4286" y="3700"/>
              <a:ext cx="1834" cy="1168"/>
              <a:chOff x="11429" y="4720"/>
              <a:chExt cx="1834" cy="1168"/>
            </a:xfrm>
          </p:grpSpPr>
          <p:sp>
            <p:nvSpPr>
              <p:cNvPr id="30" name="六边形 29"/>
              <p:cNvSpPr/>
              <p:nvPr/>
            </p:nvSpPr>
            <p:spPr>
              <a:xfrm>
                <a:off x="11655" y="4720"/>
                <a:ext cx="1358" cy="1168"/>
              </a:xfrm>
              <a:prstGeom prst="hexagon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50800" dir="5400000" algn="ctr" rotWithShape="0">
                  <a:srgbClr val="FFFFFF">
                    <a:lumMod val="65000"/>
                    <a:alpha val="100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文本框 26"/>
              <p:cNvSpPr txBox="1">
                <a:spLocks noChangeArrowheads="1"/>
              </p:cNvSpPr>
              <p:nvPr/>
            </p:nvSpPr>
            <p:spPr bwMode="auto">
              <a:xfrm>
                <a:off x="11429" y="4946"/>
                <a:ext cx="1834" cy="6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rPr>
                  <a:t>分销商</a:t>
                </a: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32" name="组合 28"/>
            <p:cNvGrpSpPr/>
            <p:nvPr/>
          </p:nvGrpSpPr>
          <p:grpSpPr bwMode="auto">
            <a:xfrm>
              <a:off x="6100" y="5060"/>
              <a:ext cx="1834" cy="1168"/>
              <a:chOff x="11429" y="4720"/>
              <a:chExt cx="1834" cy="1168"/>
            </a:xfrm>
          </p:grpSpPr>
          <p:sp>
            <p:nvSpPr>
              <p:cNvPr id="33" name="六边形 32"/>
              <p:cNvSpPr/>
              <p:nvPr/>
            </p:nvSpPr>
            <p:spPr>
              <a:xfrm>
                <a:off x="11654" y="4720"/>
                <a:ext cx="1360" cy="1168"/>
              </a:xfrm>
              <a:prstGeom prst="hexagon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50800" dir="5400000" algn="ctr" rotWithShape="0">
                  <a:srgbClr val="FFFFFF">
                    <a:lumMod val="65000"/>
                    <a:alpha val="100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文本框 30"/>
              <p:cNvSpPr txBox="1">
                <a:spLocks noChangeArrowheads="1"/>
              </p:cNvSpPr>
              <p:nvPr/>
            </p:nvSpPr>
            <p:spPr bwMode="auto">
              <a:xfrm>
                <a:off x="11429" y="4946"/>
                <a:ext cx="1834" cy="6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rPr>
                  <a:t>分销商</a:t>
                </a: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35" name="组合 31"/>
            <p:cNvGrpSpPr/>
            <p:nvPr/>
          </p:nvGrpSpPr>
          <p:grpSpPr bwMode="auto">
            <a:xfrm>
              <a:off x="6326" y="6988"/>
              <a:ext cx="1834" cy="1168"/>
              <a:chOff x="11429" y="4720"/>
              <a:chExt cx="1834" cy="1168"/>
            </a:xfrm>
          </p:grpSpPr>
          <p:sp>
            <p:nvSpPr>
              <p:cNvPr id="36" name="六边形 35"/>
              <p:cNvSpPr/>
              <p:nvPr/>
            </p:nvSpPr>
            <p:spPr>
              <a:xfrm>
                <a:off x="11655" y="4720"/>
                <a:ext cx="1358" cy="1167"/>
              </a:xfrm>
              <a:prstGeom prst="hexagon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50800" dir="5400000" algn="ctr" rotWithShape="0">
                  <a:srgbClr val="FFFFFF">
                    <a:lumMod val="65000"/>
                    <a:alpha val="100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文本框 33"/>
              <p:cNvSpPr txBox="1">
                <a:spLocks noChangeArrowheads="1"/>
              </p:cNvSpPr>
              <p:nvPr/>
            </p:nvSpPr>
            <p:spPr bwMode="auto">
              <a:xfrm>
                <a:off x="11429" y="4946"/>
                <a:ext cx="1834" cy="6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9966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rPr>
                  <a:t>分销商</a:t>
                </a: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9966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38" name="组合 34"/>
            <p:cNvGrpSpPr/>
            <p:nvPr/>
          </p:nvGrpSpPr>
          <p:grpSpPr bwMode="auto">
            <a:xfrm>
              <a:off x="4513" y="8348"/>
              <a:ext cx="1834" cy="1168"/>
              <a:chOff x="11429" y="4720"/>
              <a:chExt cx="1834" cy="1168"/>
            </a:xfrm>
          </p:grpSpPr>
          <p:sp>
            <p:nvSpPr>
              <p:cNvPr id="39" name="六边形 38"/>
              <p:cNvSpPr/>
              <p:nvPr/>
            </p:nvSpPr>
            <p:spPr>
              <a:xfrm>
                <a:off x="11653" y="4720"/>
                <a:ext cx="1360" cy="1167"/>
              </a:xfrm>
              <a:prstGeom prst="hexagon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50800" dist="50800" dir="5400000" algn="ctr" rotWithShape="0">
                  <a:srgbClr val="FFFFFF">
                    <a:lumMod val="65000"/>
                    <a:alpha val="100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文本框 36"/>
              <p:cNvSpPr txBox="1">
                <a:spLocks noChangeArrowheads="1"/>
              </p:cNvSpPr>
              <p:nvPr/>
            </p:nvSpPr>
            <p:spPr bwMode="auto">
              <a:xfrm>
                <a:off x="11429" y="4946"/>
                <a:ext cx="1834" cy="6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81C234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rPr>
                  <a:t>分销商</a:t>
                </a:r>
                <a:endPara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81C23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cxnSp>
          <p:nvCxnSpPr>
            <p:cNvPr id="41" name="直接连接符 40"/>
            <p:cNvCxnSpPr/>
            <p:nvPr/>
          </p:nvCxnSpPr>
          <p:spPr>
            <a:xfrm>
              <a:off x="8165" y="4190"/>
              <a:ext cx="0" cy="4415"/>
            </a:xfrm>
            <a:prstGeom prst="line">
              <a:avLst/>
            </a:prstGeom>
            <a:noFill/>
            <a:ln w="12700" cap="flat" cmpd="sng" algn="ctr">
              <a:solidFill>
                <a:srgbClr val="FFFFFF">
                  <a:lumMod val="50000"/>
                </a:srgbClr>
              </a:solidFill>
              <a:prstDash val="sysDot"/>
            </a:ln>
            <a:effectLst/>
          </p:spPr>
        </p:cxnSp>
        <p:sp>
          <p:nvSpPr>
            <p:cNvPr id="42" name="六边形 41"/>
            <p:cNvSpPr/>
            <p:nvPr/>
          </p:nvSpPr>
          <p:spPr>
            <a:xfrm>
              <a:off x="3659" y="5575"/>
              <a:ext cx="2178" cy="1873"/>
            </a:xfrm>
            <a:prstGeom prst="hexagon">
              <a:avLst/>
            </a:prstGeom>
            <a:solidFill>
              <a:srgbClr val="FFFFFF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六边形 42"/>
            <p:cNvSpPr/>
            <p:nvPr/>
          </p:nvSpPr>
          <p:spPr>
            <a:xfrm>
              <a:off x="3719" y="5628"/>
              <a:ext cx="2058" cy="1770"/>
            </a:xfrm>
            <a:prstGeom prst="hexagon">
              <a:avLst/>
            </a:prstGeom>
            <a:solidFill>
              <a:srgbClr val="1F497D">
                <a:lumMod val="60000"/>
                <a:lumOff val="40000"/>
              </a:srgbClr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文本框 48"/>
            <p:cNvSpPr txBox="1">
              <a:spLocks noChangeArrowheads="1"/>
            </p:cNvSpPr>
            <p:nvPr/>
          </p:nvSpPr>
          <p:spPr bwMode="auto">
            <a:xfrm>
              <a:off x="3264" y="6081"/>
              <a:ext cx="2940" cy="1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全网分销</a:t>
              </a:r>
              <a:endParaRPr kumimoji="0" lang="zh-CN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系统</a:t>
              </a:r>
              <a:endParaRPr kumimoji="0" lang="zh-CN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87" name="文本框 1"/>
          <p:cNvSpPr txBox="1">
            <a:spLocks noChangeArrowheads="1"/>
          </p:cNvSpPr>
          <p:nvPr/>
        </p:nvSpPr>
        <p:spPr bwMode="auto">
          <a:xfrm>
            <a:off x="6313182" y="2888207"/>
            <a:ext cx="8856662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全网分销系统是一款集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、手机、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微信于一体的全网覆盖分销系统。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标题 2"/>
          <p:cNvSpPr>
            <a:spLocks noGrp="1"/>
          </p:cNvSpPr>
          <p:nvPr/>
        </p:nvSpPr>
        <p:spPr>
          <a:xfrm>
            <a:off x="401236" y="254836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/>
              <a:t>什么是全网分销系统？</a:t>
            </a:r>
            <a:endParaRPr lang="zh-CN" altLang="en-US" sz="2800" b="1" dirty="0"/>
          </a:p>
        </p:txBody>
      </p:sp>
      <p:sp>
        <p:nvSpPr>
          <p:cNvPr id="89" name="矩形 88"/>
          <p:cNvSpPr/>
          <p:nvPr/>
        </p:nvSpPr>
        <p:spPr>
          <a:xfrm>
            <a:off x="554918" y="873327"/>
            <a:ext cx="8372655" cy="180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4"/>
          <p:cNvSpPr>
            <a:spLocks noChangeArrowheads="1"/>
          </p:cNvSpPr>
          <p:nvPr/>
        </p:nvSpPr>
        <p:spPr bwMode="auto">
          <a:xfrm>
            <a:off x="568960" y="1367155"/>
            <a:ext cx="5872480" cy="414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整合</a:t>
            </a: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、手机、微信三大平台，拥有企业自己的电商系统</a:t>
            </a:r>
            <a:endParaRPr lang="zh-CN" altLang="en-US" sz="1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零成本把客户变成业务员，人人都是你的分销商；</a:t>
            </a:r>
            <a:endParaRPr lang="zh-CN" altLang="en-US" sz="1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万店同源，一店变多店，多店变万店；</a:t>
            </a:r>
            <a:endParaRPr lang="zh-CN" altLang="en-US" sz="1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迅速累计百万粉丝，病毒式裂变，爆炸</a:t>
            </a:r>
            <a:r>
              <a:rPr lang="zh-CN" altLang="en-US" sz="1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式的传播力度；</a:t>
            </a:r>
            <a:endParaRPr lang="zh-CN" altLang="en-US" sz="1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统一售价，统一代发，培育健康分销市场</a:t>
            </a:r>
            <a:endParaRPr lang="zh-CN" altLang="en-US" sz="1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8" descr="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651" y="1004741"/>
            <a:ext cx="5041900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标题 2"/>
          <p:cNvSpPr>
            <a:spLocks noGrp="1"/>
          </p:cNvSpPr>
          <p:nvPr/>
        </p:nvSpPr>
        <p:spPr>
          <a:xfrm>
            <a:off x="401236" y="254836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/>
              <a:t>为什么要做全网分销？</a:t>
            </a:r>
            <a:endParaRPr lang="zh-CN" altLang="en-US" sz="2800" b="1" dirty="0"/>
          </a:p>
        </p:txBody>
      </p:sp>
      <p:sp>
        <p:nvSpPr>
          <p:cNvPr id="16" name="矩形 15"/>
          <p:cNvSpPr/>
          <p:nvPr/>
        </p:nvSpPr>
        <p:spPr>
          <a:xfrm>
            <a:off x="554918" y="873327"/>
            <a:ext cx="8372655" cy="180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94310" y="1098550"/>
            <a:ext cx="3536315" cy="2539314"/>
            <a:chOff x="4249" y="902525"/>
            <a:chExt cx="3962115" cy="3024131"/>
          </a:xfrm>
        </p:grpSpPr>
        <p:sp>
          <p:nvSpPr>
            <p:cNvPr id="14" name="矩形 13"/>
            <p:cNvSpPr/>
            <p:nvPr/>
          </p:nvSpPr>
          <p:spPr>
            <a:xfrm>
              <a:off x="828856" y="3066058"/>
              <a:ext cx="2492990" cy="860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一键复制，三秒开店</a:t>
              </a:r>
              <a:endParaRPr lang="zh-CN" altLang="en-US" sz="2000" dirty="0"/>
            </a:p>
          </p:txBody>
        </p:sp>
        <p:pic>
          <p:nvPicPr>
            <p:cNvPr id="15" name="图片 2" descr="分销宣传A0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9" y="902525"/>
              <a:ext cx="3962115" cy="2315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组合 15"/>
          <p:cNvGrpSpPr/>
          <p:nvPr/>
        </p:nvGrpSpPr>
        <p:grpSpPr>
          <a:xfrm>
            <a:off x="2010410" y="3510915"/>
            <a:ext cx="3567430" cy="2764049"/>
            <a:chOff x="5935957" y="902525"/>
            <a:chExt cx="4134318" cy="3059801"/>
          </a:xfrm>
        </p:grpSpPr>
        <p:pic>
          <p:nvPicPr>
            <p:cNvPr id="17" name="图片 3" descr="03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5957" y="902525"/>
              <a:ext cx="4134318" cy="2004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矩形 17"/>
            <p:cNvSpPr/>
            <p:nvPr/>
          </p:nvSpPr>
          <p:spPr>
            <a:xfrm>
              <a:off x="6096000" y="3027410"/>
              <a:ext cx="3736770" cy="934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手机端二维码分销</a:t>
              </a:r>
              <a:endPara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动动手指就能分享到微信、微博等社交平台，迅速铺展销售渠道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859270" y="3403600"/>
            <a:ext cx="2533650" cy="2031365"/>
            <a:chOff x="3983196" y="998395"/>
            <a:chExt cx="4210171" cy="3375168"/>
          </a:xfrm>
        </p:grpSpPr>
        <p:pic>
          <p:nvPicPr>
            <p:cNvPr id="20" name="图片 3" descr="05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72"/>
            <a:stretch>
              <a:fillRect/>
            </a:stretch>
          </p:blipFill>
          <p:spPr bwMode="auto">
            <a:xfrm>
              <a:off x="3983196" y="998395"/>
              <a:ext cx="4210171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3" descr="05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41"/>
            <a:stretch>
              <a:fillRect/>
            </a:stretch>
          </p:blipFill>
          <p:spPr bwMode="auto">
            <a:xfrm>
              <a:off x="4156364" y="2487613"/>
              <a:ext cx="3982587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矩形 21"/>
          <p:cNvSpPr/>
          <p:nvPr/>
        </p:nvSpPr>
        <p:spPr>
          <a:xfrm>
            <a:off x="6699922" y="5329762"/>
            <a:ext cx="285257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端链接分销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后台生成分销链接，分享到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空间、论坛、微博等大型社交平台，以实现裂变式分销。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937000" y="1238885"/>
            <a:ext cx="4175760" cy="2377917"/>
            <a:chOff x="4265114" y="1175743"/>
            <a:chExt cx="5022348" cy="2646032"/>
          </a:xfrm>
        </p:grpSpPr>
        <p:grpSp>
          <p:nvGrpSpPr>
            <p:cNvPr id="24" name="组合 23"/>
            <p:cNvGrpSpPr/>
            <p:nvPr/>
          </p:nvGrpSpPr>
          <p:grpSpPr>
            <a:xfrm>
              <a:off x="4309052" y="1175743"/>
              <a:ext cx="4978410" cy="1996149"/>
              <a:chOff x="776288" y="2062163"/>
              <a:chExt cx="8374062" cy="3357673"/>
            </a:xfrm>
          </p:grpSpPr>
          <p:grpSp>
            <p:nvGrpSpPr>
              <p:cNvPr id="25" name="组合 3"/>
              <p:cNvGrpSpPr/>
              <p:nvPr/>
            </p:nvGrpSpPr>
            <p:grpSpPr bwMode="auto">
              <a:xfrm>
                <a:off x="777875" y="2062163"/>
                <a:ext cx="1998663" cy="720725"/>
                <a:chOff x="1110" y="3812"/>
                <a:chExt cx="3148" cy="1134"/>
              </a:xfrm>
            </p:grpSpPr>
            <p:sp>
              <p:nvSpPr>
                <p:cNvPr id="26" name="圆角矩形 25"/>
                <p:cNvSpPr/>
                <p:nvPr/>
              </p:nvSpPr>
              <p:spPr>
                <a:xfrm>
                  <a:off x="1110" y="3812"/>
                  <a:ext cx="2948" cy="1134"/>
                </a:xfrm>
                <a:prstGeom prst="roundRect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右箭头 26"/>
                <p:cNvSpPr/>
                <p:nvPr/>
              </p:nvSpPr>
              <p:spPr>
                <a:xfrm>
                  <a:off x="3718" y="4109"/>
                  <a:ext cx="540" cy="540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8" name="组合 4"/>
              <p:cNvGrpSpPr/>
              <p:nvPr/>
            </p:nvGrpSpPr>
            <p:grpSpPr bwMode="auto">
              <a:xfrm>
                <a:off x="2865438" y="2062163"/>
                <a:ext cx="1998662" cy="720725"/>
                <a:chOff x="1110" y="3812"/>
                <a:chExt cx="3148" cy="1134"/>
              </a:xfrm>
            </p:grpSpPr>
            <p:sp>
              <p:nvSpPr>
                <p:cNvPr id="29" name="圆角矩形 28"/>
                <p:cNvSpPr/>
                <p:nvPr/>
              </p:nvSpPr>
              <p:spPr>
                <a:xfrm>
                  <a:off x="1110" y="3812"/>
                  <a:ext cx="2948" cy="1134"/>
                </a:xfrm>
                <a:prstGeom prst="roundRect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右箭头 29"/>
                <p:cNvSpPr/>
                <p:nvPr/>
              </p:nvSpPr>
              <p:spPr>
                <a:xfrm>
                  <a:off x="3718" y="4109"/>
                  <a:ext cx="540" cy="540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31" name="组合 7"/>
              <p:cNvGrpSpPr/>
              <p:nvPr/>
            </p:nvGrpSpPr>
            <p:grpSpPr bwMode="auto">
              <a:xfrm>
                <a:off x="4953000" y="2062163"/>
                <a:ext cx="1998663" cy="720725"/>
                <a:chOff x="1110" y="3812"/>
                <a:chExt cx="3148" cy="1134"/>
              </a:xfrm>
            </p:grpSpPr>
            <p:sp>
              <p:nvSpPr>
                <p:cNvPr id="32" name="圆角矩形 31"/>
                <p:cNvSpPr/>
                <p:nvPr/>
              </p:nvSpPr>
              <p:spPr>
                <a:xfrm>
                  <a:off x="1110" y="3812"/>
                  <a:ext cx="2948" cy="1134"/>
                </a:xfrm>
                <a:prstGeom prst="roundRect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右箭头 32"/>
                <p:cNvSpPr/>
                <p:nvPr/>
              </p:nvSpPr>
              <p:spPr>
                <a:xfrm>
                  <a:off x="3718" y="4109"/>
                  <a:ext cx="540" cy="540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34" name="圆角矩形 33"/>
              <p:cNvSpPr/>
              <p:nvPr/>
            </p:nvSpPr>
            <p:spPr>
              <a:xfrm>
                <a:off x="7040563" y="2062163"/>
                <a:ext cx="1871662" cy="720725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右箭头 34"/>
              <p:cNvSpPr/>
              <p:nvPr/>
            </p:nvSpPr>
            <p:spPr>
              <a:xfrm rot="5640000">
                <a:off x="7832725" y="2566988"/>
                <a:ext cx="342900" cy="342900"/>
              </a:xfrm>
              <a:prstGeom prst="rightArrow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36" name="组合 16"/>
              <p:cNvGrpSpPr/>
              <p:nvPr/>
            </p:nvGrpSpPr>
            <p:grpSpPr bwMode="auto">
              <a:xfrm>
                <a:off x="920750" y="2135184"/>
                <a:ext cx="1706245" cy="943871"/>
                <a:chOff x="1337" y="3926"/>
                <a:chExt cx="2687" cy="1489"/>
              </a:xfrm>
            </p:grpSpPr>
            <p:sp>
              <p:nvSpPr>
                <p:cNvPr id="37" name="文本框 14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9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1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</a:rPr>
                    <a:t>1 </a:t>
                  </a:r>
                  <a:endParaRPr kumimoji="0" lang="en-US" altLang="zh-CN" sz="16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" name="文本框 15"/>
                <p:cNvSpPr txBox="1">
                  <a:spLocks noChangeArrowheads="1"/>
                </p:cNvSpPr>
                <p:nvPr/>
              </p:nvSpPr>
              <p:spPr bwMode="auto">
                <a:xfrm>
                  <a:off x="1904" y="4039"/>
                  <a:ext cx="2120" cy="13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注册开通</a:t>
                  </a:r>
                  <a:endParaRPr kumimoji="0" lang="zh-CN" altLang="zh-CN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全网分销商城</a:t>
                  </a:r>
                  <a:endParaRPr kumimoji="0" lang="zh-CN" altLang="zh-CN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9" name="组合 17"/>
              <p:cNvGrpSpPr/>
              <p:nvPr/>
            </p:nvGrpSpPr>
            <p:grpSpPr bwMode="auto">
              <a:xfrm>
                <a:off x="2936875" y="2135184"/>
                <a:ext cx="1706245" cy="1172074"/>
                <a:chOff x="1337" y="3926"/>
                <a:chExt cx="2687" cy="1849"/>
              </a:xfrm>
            </p:grpSpPr>
            <p:sp>
              <p:nvSpPr>
                <p:cNvPr id="40" name="文本框 18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9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1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</a:rPr>
                    <a:t>2 </a:t>
                  </a:r>
                  <a:endParaRPr kumimoji="0" lang="en-US" altLang="zh-CN" sz="16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" name="文本框 19"/>
                <p:cNvSpPr txBox="1">
                  <a:spLocks noChangeArrowheads="1"/>
                </p:cNvSpPr>
                <p:nvPr/>
              </p:nvSpPr>
              <p:spPr bwMode="auto">
                <a:xfrm>
                  <a:off x="1904" y="4039"/>
                  <a:ext cx="2120" cy="17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打造自己的</a:t>
                  </a:r>
                  <a:endParaRPr kumimoji="0" lang="zh-CN" altLang="zh-CN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全网分销商城</a:t>
                  </a:r>
                  <a:endParaRPr kumimoji="0" lang="zh-CN" altLang="zh-CN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2" name="组合 20"/>
              <p:cNvGrpSpPr/>
              <p:nvPr/>
            </p:nvGrpSpPr>
            <p:grpSpPr bwMode="auto">
              <a:xfrm>
                <a:off x="5097463" y="2135186"/>
                <a:ext cx="1533525" cy="789201"/>
                <a:chOff x="1337" y="3926"/>
                <a:chExt cx="2415" cy="1245"/>
              </a:xfrm>
            </p:grpSpPr>
            <p:sp>
              <p:nvSpPr>
                <p:cNvPr id="43" name="文本框 21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9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1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</a:rPr>
                    <a:t>3 </a:t>
                  </a:r>
                  <a:endParaRPr kumimoji="0" lang="en-US" altLang="zh-CN" sz="16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" name="文本框 22"/>
                <p:cNvSpPr txBox="1">
                  <a:spLocks noChangeArrowheads="1"/>
                </p:cNvSpPr>
                <p:nvPr/>
              </p:nvSpPr>
              <p:spPr bwMode="auto">
                <a:xfrm>
                  <a:off x="1904" y="4051"/>
                  <a:ext cx="1848" cy="1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发展分销商</a:t>
                  </a:r>
                  <a:endParaRPr kumimoji="0" lang="zh-CN" altLang="zh-CN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5" name="组合 23"/>
              <p:cNvGrpSpPr/>
              <p:nvPr/>
            </p:nvGrpSpPr>
            <p:grpSpPr bwMode="auto">
              <a:xfrm>
                <a:off x="7113588" y="2135185"/>
                <a:ext cx="1651635" cy="715669"/>
                <a:chOff x="1337" y="3926"/>
                <a:chExt cx="2601" cy="1129"/>
              </a:xfrm>
            </p:grpSpPr>
            <p:sp>
              <p:nvSpPr>
                <p:cNvPr id="46" name="文本框 24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9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1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</a:rPr>
                    <a:t>4 </a:t>
                  </a:r>
                  <a:endParaRPr kumimoji="0" lang="en-US" altLang="zh-CN" sz="16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" name="文本框 25"/>
                <p:cNvSpPr txBox="1">
                  <a:spLocks noChangeArrowheads="1"/>
                </p:cNvSpPr>
                <p:nvPr/>
              </p:nvSpPr>
              <p:spPr bwMode="auto">
                <a:xfrm>
                  <a:off x="1904" y="4039"/>
                  <a:ext cx="2034" cy="10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分销商分享链接</a:t>
                  </a:r>
                  <a:endParaRPr kumimoji="0" lang="zh-CN" altLang="zh-CN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48" name="圆角矩形 47"/>
              <p:cNvSpPr/>
              <p:nvPr/>
            </p:nvSpPr>
            <p:spPr>
              <a:xfrm>
                <a:off x="7113588" y="3143250"/>
                <a:ext cx="1871662" cy="719138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49" name="组合 29"/>
              <p:cNvGrpSpPr/>
              <p:nvPr/>
            </p:nvGrpSpPr>
            <p:grpSpPr bwMode="auto">
              <a:xfrm rot="10800000">
                <a:off x="2720975" y="3143250"/>
                <a:ext cx="2101850" cy="719138"/>
                <a:chOff x="1110" y="3812"/>
                <a:chExt cx="3148" cy="1134"/>
              </a:xfrm>
            </p:grpSpPr>
            <p:sp>
              <p:nvSpPr>
                <p:cNvPr id="50" name="圆角矩形 49"/>
                <p:cNvSpPr/>
                <p:nvPr/>
              </p:nvSpPr>
              <p:spPr>
                <a:xfrm>
                  <a:off x="1112" y="3812"/>
                  <a:ext cx="2948" cy="1134"/>
                </a:xfrm>
                <a:prstGeom prst="roundRect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右箭头 50"/>
                <p:cNvSpPr/>
                <p:nvPr/>
              </p:nvSpPr>
              <p:spPr>
                <a:xfrm>
                  <a:off x="3723" y="4110"/>
                  <a:ext cx="540" cy="538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52" name="组合 32"/>
              <p:cNvGrpSpPr/>
              <p:nvPr/>
            </p:nvGrpSpPr>
            <p:grpSpPr bwMode="auto">
              <a:xfrm rot="10800000">
                <a:off x="5045075" y="3143250"/>
                <a:ext cx="1762125" cy="719138"/>
                <a:chOff x="1110" y="3812"/>
                <a:chExt cx="3148" cy="1134"/>
              </a:xfrm>
            </p:grpSpPr>
            <p:sp>
              <p:nvSpPr>
                <p:cNvPr id="53" name="圆角矩形 52"/>
                <p:cNvSpPr/>
                <p:nvPr/>
              </p:nvSpPr>
              <p:spPr>
                <a:xfrm>
                  <a:off x="1116" y="3812"/>
                  <a:ext cx="2947" cy="1134"/>
                </a:xfrm>
                <a:prstGeom prst="roundRect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右箭头 53"/>
                <p:cNvSpPr/>
                <p:nvPr/>
              </p:nvSpPr>
              <p:spPr>
                <a:xfrm>
                  <a:off x="3722" y="4110"/>
                  <a:ext cx="539" cy="538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55" name="圆角矩形 54"/>
              <p:cNvSpPr/>
              <p:nvPr/>
            </p:nvSpPr>
            <p:spPr>
              <a:xfrm>
                <a:off x="776288" y="3143250"/>
                <a:ext cx="1871662" cy="719138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右箭头 55"/>
              <p:cNvSpPr/>
              <p:nvPr/>
            </p:nvSpPr>
            <p:spPr>
              <a:xfrm rot="5640000">
                <a:off x="1568450" y="3646488"/>
                <a:ext cx="342900" cy="342900"/>
              </a:xfrm>
              <a:prstGeom prst="rightArrow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57" name="组合 37"/>
              <p:cNvGrpSpPr/>
              <p:nvPr/>
            </p:nvGrpSpPr>
            <p:grpSpPr bwMode="auto">
              <a:xfrm>
                <a:off x="7185025" y="3214689"/>
                <a:ext cx="1965325" cy="715838"/>
                <a:chOff x="1224" y="3926"/>
                <a:chExt cx="3095" cy="1126"/>
              </a:xfrm>
            </p:grpSpPr>
            <p:sp>
              <p:nvSpPr>
                <p:cNvPr id="58" name="文本框 38"/>
                <p:cNvSpPr txBox="1">
                  <a:spLocks noChangeArrowheads="1"/>
                </p:cNvSpPr>
                <p:nvPr/>
              </p:nvSpPr>
              <p:spPr bwMode="auto">
                <a:xfrm>
                  <a:off x="1224" y="3926"/>
                  <a:ext cx="1033" cy="9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1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</a:rPr>
                    <a:t>5 </a:t>
                  </a:r>
                  <a:endParaRPr kumimoji="0" lang="en-US" altLang="zh-CN" sz="16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" name="文本框 39"/>
                <p:cNvSpPr txBox="1">
                  <a:spLocks noChangeArrowheads="1"/>
                </p:cNvSpPr>
                <p:nvPr/>
              </p:nvSpPr>
              <p:spPr bwMode="auto">
                <a:xfrm>
                  <a:off x="1791" y="4039"/>
                  <a:ext cx="2528" cy="1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买家通过享链接购买商品</a:t>
                  </a:r>
                  <a:endParaRPr kumimoji="0" lang="zh-CN" altLang="zh-CN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endParaRPr>
                </a:p>
              </p:txBody>
            </p:sp>
          </p:grpSp>
          <p:grpSp>
            <p:nvGrpSpPr>
              <p:cNvPr id="60" name="组合 40"/>
              <p:cNvGrpSpPr/>
              <p:nvPr/>
            </p:nvGrpSpPr>
            <p:grpSpPr bwMode="auto">
              <a:xfrm>
                <a:off x="3008313" y="3214686"/>
                <a:ext cx="1634490" cy="787675"/>
                <a:chOff x="1337" y="3926"/>
                <a:chExt cx="2574" cy="1239"/>
              </a:xfrm>
            </p:grpSpPr>
            <p:sp>
              <p:nvSpPr>
                <p:cNvPr id="61" name="文本框 41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9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1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</a:rPr>
                    <a:t>7 </a:t>
                  </a:r>
                  <a:endParaRPr kumimoji="0" lang="en-US" altLang="zh-CN" sz="16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文本框 42"/>
                <p:cNvSpPr txBox="1">
                  <a:spLocks noChangeArrowheads="1"/>
                </p:cNvSpPr>
                <p:nvPr/>
              </p:nvSpPr>
              <p:spPr bwMode="auto">
                <a:xfrm>
                  <a:off x="1904" y="4152"/>
                  <a:ext cx="2007" cy="1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买家收货订单完成</a:t>
                  </a:r>
                  <a:endParaRPr kumimoji="0" lang="zh-CN" altLang="zh-CN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endParaRPr>
                </a:p>
              </p:txBody>
            </p:sp>
          </p:grpSp>
          <p:grpSp>
            <p:nvGrpSpPr>
              <p:cNvPr id="63" name="组合 43"/>
              <p:cNvGrpSpPr/>
              <p:nvPr/>
            </p:nvGrpSpPr>
            <p:grpSpPr bwMode="auto">
              <a:xfrm>
                <a:off x="5168900" y="3214686"/>
                <a:ext cx="1360805" cy="867777"/>
                <a:chOff x="1337" y="3926"/>
                <a:chExt cx="2143" cy="1365"/>
              </a:xfrm>
            </p:grpSpPr>
            <p:sp>
              <p:nvSpPr>
                <p:cNvPr id="64" name="文本框 44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9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1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</a:rPr>
                    <a:t>6 </a:t>
                  </a:r>
                  <a:endParaRPr kumimoji="0" lang="en-US" altLang="zh-CN" sz="16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文本框 45"/>
                <p:cNvSpPr txBox="1">
                  <a:spLocks noChangeArrowheads="1"/>
                </p:cNvSpPr>
                <p:nvPr/>
              </p:nvSpPr>
              <p:spPr bwMode="auto">
                <a:xfrm>
                  <a:off x="1904" y="4175"/>
                  <a:ext cx="1576" cy="1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商家发货</a:t>
                  </a:r>
                  <a:endParaRPr kumimoji="0" lang="zh-CN" altLang="zh-CN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endParaRPr>
                </a:p>
              </p:txBody>
            </p:sp>
          </p:grpSp>
          <p:grpSp>
            <p:nvGrpSpPr>
              <p:cNvPr id="66" name="组合 46"/>
              <p:cNvGrpSpPr/>
              <p:nvPr/>
            </p:nvGrpSpPr>
            <p:grpSpPr bwMode="auto">
              <a:xfrm>
                <a:off x="849313" y="3214686"/>
                <a:ext cx="1878330" cy="867777"/>
                <a:chOff x="1337" y="3926"/>
                <a:chExt cx="2958" cy="1365"/>
              </a:xfrm>
            </p:grpSpPr>
            <p:sp>
              <p:nvSpPr>
                <p:cNvPr id="67" name="文本框 47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9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1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</a:rPr>
                    <a:t>8 </a:t>
                  </a:r>
                  <a:endParaRPr kumimoji="0" lang="en-US" altLang="zh-CN" sz="16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文本框 48"/>
                <p:cNvSpPr txBox="1">
                  <a:spLocks noChangeArrowheads="1"/>
                </p:cNvSpPr>
                <p:nvPr/>
              </p:nvSpPr>
              <p:spPr bwMode="auto">
                <a:xfrm>
                  <a:off x="1904" y="4175"/>
                  <a:ext cx="2391" cy="1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分销商佣金到账</a:t>
                  </a:r>
                  <a:endParaRPr kumimoji="0" lang="zh-CN" altLang="zh-CN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128" name="圆角矩形 127"/>
              <p:cNvSpPr/>
              <p:nvPr/>
            </p:nvSpPr>
            <p:spPr>
              <a:xfrm>
                <a:off x="2865438" y="4151312"/>
                <a:ext cx="1956053" cy="719138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30" name="组合 50"/>
              <p:cNvGrpSpPr/>
              <p:nvPr/>
            </p:nvGrpSpPr>
            <p:grpSpPr bwMode="auto">
              <a:xfrm>
                <a:off x="776288" y="4151313"/>
                <a:ext cx="1998662" cy="719137"/>
                <a:chOff x="1110" y="3812"/>
                <a:chExt cx="3148" cy="1134"/>
              </a:xfrm>
            </p:grpSpPr>
            <p:sp>
              <p:nvSpPr>
                <p:cNvPr id="131" name="圆角矩形 130"/>
                <p:cNvSpPr/>
                <p:nvPr/>
              </p:nvSpPr>
              <p:spPr>
                <a:xfrm>
                  <a:off x="1110" y="3812"/>
                  <a:ext cx="2948" cy="1134"/>
                </a:xfrm>
                <a:prstGeom prst="roundRect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2" name="右箭头 131"/>
                <p:cNvSpPr/>
                <p:nvPr/>
              </p:nvSpPr>
              <p:spPr>
                <a:xfrm>
                  <a:off x="3718" y="4110"/>
                  <a:ext cx="540" cy="538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33" name="组合 53"/>
              <p:cNvGrpSpPr/>
              <p:nvPr/>
            </p:nvGrpSpPr>
            <p:grpSpPr bwMode="auto">
              <a:xfrm>
                <a:off x="2938463" y="4222748"/>
                <a:ext cx="1801531" cy="1197088"/>
                <a:chOff x="1224" y="3926"/>
                <a:chExt cx="2838" cy="1883"/>
              </a:xfrm>
            </p:grpSpPr>
            <p:sp>
              <p:nvSpPr>
                <p:cNvPr id="134" name="文本框 54"/>
                <p:cNvSpPr txBox="1">
                  <a:spLocks noChangeArrowheads="1"/>
                </p:cNvSpPr>
                <p:nvPr/>
              </p:nvSpPr>
              <p:spPr bwMode="auto">
                <a:xfrm>
                  <a:off x="1224" y="3926"/>
                  <a:ext cx="1305" cy="17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1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</a:rPr>
                    <a:t>10 </a:t>
                  </a:r>
                  <a:endParaRPr kumimoji="0" lang="en-US" altLang="zh-CN" sz="16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" name="文本框 55"/>
                <p:cNvSpPr txBox="1">
                  <a:spLocks noChangeArrowheads="1"/>
                </p:cNvSpPr>
                <p:nvPr/>
              </p:nvSpPr>
              <p:spPr bwMode="auto">
                <a:xfrm>
                  <a:off x="2017" y="4269"/>
                  <a:ext cx="2045" cy="1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商家打款给分销商</a:t>
                  </a:r>
                  <a:endParaRPr kumimoji="0" lang="zh-CN" altLang="zh-CN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36" name="组合 56"/>
              <p:cNvGrpSpPr/>
              <p:nvPr/>
            </p:nvGrpSpPr>
            <p:grpSpPr bwMode="auto">
              <a:xfrm>
                <a:off x="920750" y="4222748"/>
                <a:ext cx="1878330" cy="867777"/>
                <a:chOff x="1337" y="3926"/>
                <a:chExt cx="2958" cy="1365"/>
              </a:xfrm>
            </p:grpSpPr>
            <p:sp>
              <p:nvSpPr>
                <p:cNvPr id="137" name="文本框 57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9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1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</a:rPr>
                    <a:t>9 </a:t>
                  </a:r>
                  <a:endParaRPr kumimoji="0" lang="en-US" altLang="zh-CN" sz="16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" name="文本框 58"/>
                <p:cNvSpPr txBox="1">
                  <a:spLocks noChangeArrowheads="1"/>
                </p:cNvSpPr>
                <p:nvPr/>
              </p:nvSpPr>
              <p:spPr bwMode="auto">
                <a:xfrm>
                  <a:off x="1904" y="4175"/>
                  <a:ext cx="2391" cy="1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分销商申请提现</a:t>
                  </a:r>
                  <a:endParaRPr kumimoji="0" lang="zh-CN" altLang="zh-CN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139" name="右箭头 138"/>
              <p:cNvSpPr/>
              <p:nvPr/>
            </p:nvSpPr>
            <p:spPr>
              <a:xfrm rot="10800000">
                <a:off x="6945313" y="3314700"/>
                <a:ext cx="342900" cy="342900"/>
              </a:xfrm>
              <a:prstGeom prst="rightArrow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40" name="矩形 139"/>
            <p:cNvSpPr/>
            <p:nvPr/>
          </p:nvSpPr>
          <p:spPr>
            <a:xfrm>
              <a:off x="4265114" y="3017667"/>
              <a:ext cx="4880782" cy="804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业务开展流程简单，</a:t>
              </a:r>
              <a:r>
                <a:rPr lang="en-US" altLang="zh-CN" sz="2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zh-CN" altLang="en-US" sz="2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步打造一气呵成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4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900" y="1438910"/>
            <a:ext cx="2709545" cy="126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" name="矩形 141"/>
          <p:cNvSpPr/>
          <p:nvPr/>
        </p:nvSpPr>
        <p:spPr>
          <a:xfrm>
            <a:off x="8614394" y="2930547"/>
            <a:ext cx="26485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后台统一管理，方便！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" name="标题 2"/>
          <p:cNvSpPr>
            <a:spLocks noGrp="1"/>
          </p:cNvSpPr>
          <p:nvPr/>
        </p:nvSpPr>
        <p:spPr>
          <a:xfrm>
            <a:off x="401236" y="254836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/>
              <a:t>全网分销系统的优势</a:t>
            </a:r>
            <a:endParaRPr lang="zh-CN" altLang="en-US" sz="2800" b="1" dirty="0"/>
          </a:p>
        </p:txBody>
      </p:sp>
      <p:sp>
        <p:nvSpPr>
          <p:cNvPr id="144" name="矩形 143"/>
          <p:cNvSpPr/>
          <p:nvPr/>
        </p:nvSpPr>
        <p:spPr>
          <a:xfrm>
            <a:off x="554918" y="873327"/>
            <a:ext cx="8372655" cy="180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85520" y="1785620"/>
            <a:ext cx="10104755" cy="4002122"/>
            <a:chOff x="1690525" y="2822222"/>
            <a:chExt cx="8878685" cy="3516293"/>
          </a:xfrm>
        </p:grpSpPr>
        <p:sp>
          <p:nvSpPr>
            <p:cNvPr id="3" name="AutoShape 2"/>
            <p:cNvSpPr>
              <a:spLocks noChangeArrowheads="1"/>
            </p:cNvSpPr>
            <p:nvPr/>
          </p:nvSpPr>
          <p:spPr bwMode="ltGray">
            <a:xfrm>
              <a:off x="1817486" y="2828572"/>
              <a:ext cx="2184400" cy="1711342"/>
            </a:xfrm>
            <a:prstGeom prst="flowChartOffpageConnector">
              <a:avLst/>
            </a:prstGeom>
            <a:solidFill>
              <a:srgbClr val="FFC000"/>
            </a:solidFill>
            <a:ln w="19050" algn="ctr">
              <a:noFill/>
              <a:miter lim="800000"/>
            </a:ln>
            <a:effectLst>
              <a:prstShdw prst="shdw13" dist="45791" dir="3378596">
                <a:srgbClr val="1C1C1C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" name="AutoShape 5"/>
            <p:cNvSpPr>
              <a:spLocks noChangeArrowheads="1"/>
            </p:cNvSpPr>
            <p:nvPr/>
          </p:nvSpPr>
          <p:spPr bwMode="ltGray">
            <a:xfrm>
              <a:off x="5054581" y="2822222"/>
              <a:ext cx="2259013" cy="1701474"/>
            </a:xfrm>
            <a:prstGeom prst="flowChartOffpageConnector">
              <a:avLst/>
            </a:prstGeom>
            <a:solidFill>
              <a:srgbClr val="92D050"/>
            </a:solidFill>
            <a:ln w="19050" algn="ctr">
              <a:noFill/>
              <a:miter lim="800000"/>
            </a:ln>
            <a:effectLst>
              <a:prstShdw prst="shdw13" dist="45791" dir="3378596">
                <a:srgbClr val="1C1C1C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ltGray">
            <a:xfrm>
              <a:off x="8375285" y="2822222"/>
              <a:ext cx="2193925" cy="1711342"/>
            </a:xfrm>
            <a:prstGeom prst="flowChartOffpageConnector">
              <a:avLst/>
            </a:prstGeom>
            <a:solidFill>
              <a:srgbClr val="00B0F0"/>
            </a:solidFill>
            <a:ln w="19050" algn="ctr">
              <a:noFill/>
              <a:miter lim="800000"/>
            </a:ln>
            <a:effectLst>
              <a:prstShdw prst="shdw13" dist="45791" dir="3378596">
                <a:srgbClr val="1C1C1C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" name="TextBox 4"/>
            <p:cNvSpPr txBox="1"/>
            <p:nvPr/>
          </p:nvSpPr>
          <p:spPr>
            <a:xfrm>
              <a:off x="2370161" y="3114347"/>
              <a:ext cx="1444977" cy="902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观念在变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需求在变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习惯在变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5656777" y="3123872"/>
              <a:ext cx="1444977" cy="902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市场在变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用户在变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营销在变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TextBox 6"/>
            <p:cNvSpPr txBox="1"/>
            <p:nvPr/>
          </p:nvSpPr>
          <p:spPr>
            <a:xfrm>
              <a:off x="8536679" y="3268268"/>
              <a:ext cx="1947332" cy="634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你的安全防护企业跟上了吗？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690525" y="4664768"/>
              <a:ext cx="2438321" cy="1673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智能手机时代，移动购物的渗透率和普及化加速；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更追求品质、潮流、时尚；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实体店逛街，淘宝购物；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33"/>
            <p:cNvSpPr txBox="1"/>
            <p:nvPr/>
          </p:nvSpPr>
          <p:spPr>
            <a:xfrm>
              <a:off x="9054997" y="4664768"/>
              <a:ext cx="1422400" cy="1112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？</a:t>
              </a:r>
              <a:endParaRPr lang="zh-CN" altLang="en-US" sz="7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020714" y="4678514"/>
              <a:ext cx="2292880" cy="1205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互联网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+”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双创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上升为国家战略；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90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后成长为消费中坚力量；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传统营销模式遭遇瓶颈；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9" name="直接连接符 18"/>
          <p:cNvCxnSpPr/>
          <p:nvPr/>
        </p:nvCxnSpPr>
        <p:spPr>
          <a:xfrm>
            <a:off x="4674193" y="2499911"/>
            <a:ext cx="19846" cy="2988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8004415" y="2499911"/>
            <a:ext cx="19846" cy="2988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/>
              <a:t>除了兜里的银子没变，其他都在改变</a:t>
            </a:r>
            <a:r>
              <a:rPr lang="en-US" altLang="zh-CN" sz="2800" b="1" dirty="0"/>
              <a:t>......</a:t>
            </a:r>
            <a:endParaRPr lang="en-US" altLang="zh-CN" sz="2800" b="1" dirty="0"/>
          </a:p>
        </p:txBody>
      </p:sp>
      <p:sp>
        <p:nvSpPr>
          <p:cNvPr id="24" name="矩形 23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7085436" y="1416144"/>
            <a:ext cx="4904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专攻微信平台，打通一个渠道！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2" descr="http://www.iisp.com/design/images/wx/box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214" y="1971496"/>
            <a:ext cx="3069190" cy="299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5"/>
          <p:cNvSpPr txBox="1"/>
          <p:nvPr/>
        </p:nvSpPr>
        <p:spPr>
          <a:xfrm>
            <a:off x="555166" y="5823160"/>
            <a:ext cx="10993670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选择这套，说明你已经有了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手机站和电脑站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标题 2"/>
          <p:cNvSpPr>
            <a:spLocks noGrp="1"/>
          </p:cNvSpPr>
          <p:nvPr/>
        </p:nvSpPr>
        <p:spPr>
          <a:xfrm>
            <a:off x="401236" y="254836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/>
              <a:t>建站宝盒微电商解决方案</a:t>
            </a:r>
            <a:endParaRPr lang="zh-CN" altLang="en-US" sz="2800" b="1" dirty="0"/>
          </a:p>
        </p:txBody>
      </p:sp>
      <p:sp>
        <p:nvSpPr>
          <p:cNvPr id="13" name="矩形 12"/>
          <p:cNvSpPr/>
          <p:nvPr/>
        </p:nvSpPr>
        <p:spPr>
          <a:xfrm>
            <a:off x="554918" y="873327"/>
            <a:ext cx="8372655" cy="180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4" name="内容占位符 3"/>
          <p:cNvGraphicFramePr/>
          <p:nvPr/>
        </p:nvGraphicFramePr>
        <p:xfrm>
          <a:off x="555553" y="1416378"/>
          <a:ext cx="6530125" cy="4137260"/>
        </p:xfrm>
        <a:graphic>
          <a:graphicData uri="http://schemas.openxmlformats.org/drawingml/2006/table">
            <a:tbl>
              <a:tblPr/>
              <a:tblGrid>
                <a:gridCol w="1513008"/>
                <a:gridCol w="5017117"/>
              </a:tblGrid>
              <a:tr h="35695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功能配置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chemeClr val="bg1"/>
                          </a:solidFill>
                        </a:rPr>
                        <a:t>微电商解决方案</a:t>
                      </a:r>
                      <a:endParaRPr lang="zh-CN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74044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基础参数</a:t>
                      </a:r>
                      <a:endParaRPr lang="zh-CN" altLang="en-US" sz="1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送价值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1196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元微商城版建站宝盒，支持无限栏目，支持无限个产品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文章，多语种网站，海量精美模板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7353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营销工具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刮刮卡、大转盘、 优惠券、 满赠促销、满减促销、折扣促销、套餐促销、团购活动、秒杀活动、拼团秒杀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7836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微网站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会员注册系统、会员管理系统、管理员权限系统、产品管理系统、订单管理系统、购物车系统、在线支付系统、文章发布系统、文章管理系统、文章分享功能、访问数据统计系统、短信系统、招聘系统、表单系统、投票系统、留言板、客服系统、淘宝产品一键导入系统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SEO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优化推广系统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94227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微信公众号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公众号自定义菜单、公众号图文设置、微信墙、微场景、微群发、微相册、关键字、微留言、微投票、微报名、微信会员管理系统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74044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微信营销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微信墙、微相册、微场景 微投票、微留言、微报名、会员卡、微会员、微信刮刮卡、微信大转盘、微信授权登录、微信支付、现金红包、摇大奖、摇红包、易企玩（抓住大白、数钱大战、我要萌妹子、宠物对对碰）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9304714" y="4802982"/>
            <a:ext cx="2410781" cy="6326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354883" y="4802982"/>
            <a:ext cx="1922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GB" sz="3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1196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044392" y="4938268"/>
            <a:ext cx="126188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立即购买</a:t>
            </a:r>
            <a:endParaRPr 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828" y="1351299"/>
            <a:ext cx="5830902" cy="351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110608" y="4865473"/>
            <a:ext cx="62889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效果做的好，不如亲身检验一下的好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联系你的客户经理，</a:t>
            </a: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感受下建站宝盒的</a:t>
            </a:r>
            <a:r>
              <a: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营销魅力吧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没错，拥有它，你就拥有了整个世界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038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111" y="1820062"/>
            <a:ext cx="3449189" cy="345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资质＆荣誉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040630" y="1430351"/>
            <a:ext cx="9821536" cy="3809612"/>
            <a:chOff x="1946" y="2667"/>
            <a:chExt cx="13935" cy="5403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" y="2667"/>
              <a:ext cx="2830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" y="2667"/>
              <a:ext cx="2941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" y="2667"/>
              <a:ext cx="3046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" y="2667"/>
              <a:ext cx="3156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" y="4140"/>
              <a:ext cx="2832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" y="4140"/>
              <a:ext cx="2940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" y="4140"/>
              <a:ext cx="3047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/>
            <p:cNvPicPr>
              <a:picLocks noGrp="1"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" y="4140"/>
              <a:ext cx="3155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" y="5615"/>
              <a:ext cx="2833" cy="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" y="5615"/>
              <a:ext cx="2940" cy="1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" y="5615"/>
              <a:ext cx="3048" cy="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3" descr="http://www.szaija.com/imageRepository/39f0ff23-f9c3-4579-a0db-e5f3803a3d0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" y="5615"/>
              <a:ext cx="3153" cy="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" y="7090"/>
              <a:ext cx="3156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8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" y="7090"/>
              <a:ext cx="2823" cy="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" y="7090"/>
              <a:ext cx="2941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0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" y="7090"/>
              <a:ext cx="3048" cy="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部分合作伙伴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C:\Users\Administrator\Desktop\PPT0321\zs2.pngzs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165" y="1244888"/>
            <a:ext cx="7545358" cy="494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 descr="火箭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84" y="3799295"/>
            <a:ext cx="1428564" cy="160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0" descr="1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86" y="3151600"/>
            <a:ext cx="3025381" cy="289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资质＆荣誉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412548" y="2419848"/>
            <a:ext cx="1425389" cy="142431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047455" y="2419848"/>
            <a:ext cx="1425389" cy="1424318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4898249" y="2270589"/>
            <a:ext cx="1723801" cy="1722837"/>
          </a:xfrm>
          <a:prstGeom prst="ellipse">
            <a:avLst/>
          </a:prstGeom>
          <a:noFill/>
          <a:ln w="57150">
            <a:solidFill>
              <a:srgbClr val="FF5050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7747441" y="2426200"/>
            <a:ext cx="1425389" cy="14243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7598235" y="2276940"/>
            <a:ext cx="1723801" cy="1722837"/>
          </a:xfrm>
          <a:prstGeom prst="ellipse">
            <a:avLst/>
          </a:prstGeom>
          <a:noFill/>
          <a:ln w="57150">
            <a:solidFill>
              <a:schemeClr val="accent1"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2453817" y="4220490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耐思讲堂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55405" y="4652391"/>
            <a:ext cx="1796816" cy="65261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建站宝盒 从入门到精通 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带领大家走上逆袭之路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7"/>
          <p:cNvSpPr txBox="1">
            <a:spLocks noChangeArrowheads="1"/>
          </p:cNvSpPr>
          <p:nvPr/>
        </p:nvSpPr>
        <p:spPr bwMode="auto">
          <a:xfrm>
            <a:off x="4883963" y="4220490"/>
            <a:ext cx="17684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年品质保证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863328" y="4652390"/>
            <a:ext cx="1792055" cy="4700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ICANN、CNNIC双认证</a:t>
            </a:r>
            <a:endParaRPr lang="en-US" altLang="zh-CN" sz="12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国内十强主机商</a:t>
            </a:r>
            <a:endParaRPr lang="en-US" altLang="zh-CN" sz="12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9"/>
          <p:cNvSpPr txBox="1">
            <a:spLocks noChangeArrowheads="1"/>
          </p:cNvSpPr>
          <p:nvPr/>
        </p:nvSpPr>
        <p:spPr bwMode="auto">
          <a:xfrm>
            <a:off x="7856963" y="4220490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金牌服务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866487" y="4652390"/>
            <a:ext cx="1180946" cy="4700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7x24x365全天</a:t>
            </a:r>
            <a:endParaRPr lang="en-US" altLang="zh-CN" sz="12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在线支持</a:t>
            </a:r>
            <a:endParaRPr lang="en-US" altLang="zh-CN" sz="12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5" name="图片 25" descr="0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981" y="2499242"/>
            <a:ext cx="1871419" cy="132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椭圆 15"/>
          <p:cNvSpPr/>
          <p:nvPr/>
        </p:nvSpPr>
        <p:spPr>
          <a:xfrm>
            <a:off x="2263342" y="2270589"/>
            <a:ext cx="1723801" cy="1722837"/>
          </a:xfrm>
          <a:prstGeom prst="ellipse">
            <a:avLst/>
          </a:prstGeom>
          <a:noFill/>
          <a:ln w="57150">
            <a:solidFill>
              <a:srgbClr val="FFC000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pic>
        <p:nvPicPr>
          <p:cNvPr id="17" name="图片 26" descr="卡通演讲台会议海报矢量素材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1"/>
          <a:stretch>
            <a:fillRect/>
          </a:stretch>
        </p:blipFill>
        <p:spPr bwMode="auto">
          <a:xfrm>
            <a:off x="2199849" y="2276940"/>
            <a:ext cx="1885705" cy="14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28" descr="素材cnn-sccnn.com_201505030921-[转换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44" y="2564345"/>
            <a:ext cx="1671420" cy="123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售后保障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/>
      <p:bldP spid="10" grpId="0"/>
      <p:bldP spid="11" grpId="0"/>
      <p:bldP spid="12" grpId="0"/>
      <p:bldP spid="13" grpId="0"/>
      <p:bldP spid="14" grpId="0"/>
      <p:bldP spid="16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C:\Users\Administrator\Desktop\wwe.pngww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078" y="1162954"/>
            <a:ext cx="8214561" cy="520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 descr="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41" y="2955340"/>
            <a:ext cx="2984112" cy="321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部分客户反馈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lx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987" y="1256956"/>
            <a:ext cx="6454570" cy="484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944122" y="2164581"/>
            <a:ext cx="6492665" cy="253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热线 ：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400 622 8200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20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公司总机：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0756-3366365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20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QQ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800092336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20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电子邮箱： </a:t>
            </a:r>
            <a:r>
              <a:rPr lang="en-US" altLang="zh-CN" sz="1600" u="sng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admin@nicenic.net</a:t>
            </a:r>
            <a:endParaRPr lang="en-US" altLang="zh-CN" sz="1600" u="sng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20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总部地址： 珠海市吉大景园路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号冶金大厦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楼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联系我们（欢迎骚扰）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工作板\PPT行业解决方案\鲜花行业全网营销解决方案719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4" y="1074491"/>
            <a:ext cx="3314093" cy="186417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10" y="1007635"/>
            <a:ext cx="3389991" cy="20220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78" y="2180366"/>
            <a:ext cx="3398529" cy="18650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51" y="3226021"/>
            <a:ext cx="3389324" cy="198937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84" y="4365595"/>
            <a:ext cx="3255510" cy="183178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5" name="Picture 2" descr="E:\工作板\PPT行业解决方案\餐饮行业互联网营销解决方案V2.072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14" y="2181265"/>
            <a:ext cx="3311504" cy="186417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47" y="3292064"/>
            <a:ext cx="3385186" cy="19233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2" y="4486587"/>
            <a:ext cx="3286725" cy="18396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/>
              <a:t>更多行业解决方案</a:t>
            </a:r>
            <a:endParaRPr lang="zh-CN" altLang="en-US" sz="2800" b="1" dirty="0"/>
          </a:p>
        </p:txBody>
      </p:sp>
      <p:sp>
        <p:nvSpPr>
          <p:cNvPr id="6" name="矩形 5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jure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/>
          <a:stretch>
            <a:fillRect/>
          </a:stretch>
        </p:blipFill>
        <p:spPr bwMode="auto">
          <a:xfrm>
            <a:off x="-7619" y="137827"/>
            <a:ext cx="10739627" cy="658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7920594" y="2823864"/>
            <a:ext cx="4024741" cy="1796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End</a:t>
            </a:r>
            <a:endParaRPr lang="en-US" altLang="zh-CN" sz="5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谢谢您观看</a:t>
            </a:r>
            <a:endParaRPr lang="zh-CN" altLang="en-US" sz="5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站在巨人的肩膀上，借势而为！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179830" y="1402715"/>
            <a:ext cx="9827260" cy="4406592"/>
            <a:chOff x="1570" y="2209"/>
            <a:chExt cx="16143" cy="7441"/>
          </a:xfrm>
        </p:grpSpPr>
        <p:sp>
          <p:nvSpPr>
            <p:cNvPr id="16" name="TextBox 4"/>
            <p:cNvSpPr txBox="1"/>
            <p:nvPr/>
          </p:nvSpPr>
          <p:spPr>
            <a:xfrm>
              <a:off x="2007" y="8834"/>
              <a:ext cx="14702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一半中国人都在上网，这里的市场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很广阔</a:t>
              </a:r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！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790" y="7075"/>
              <a:ext cx="2289" cy="1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6.88</a:t>
              </a:r>
              <a:r>
                <a:rPr lang="zh-CN" altLang="en-US" sz="2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亿网民</a:t>
              </a:r>
              <a:endPara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682" y="7075"/>
              <a:ext cx="2854" cy="1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6.2</a:t>
              </a:r>
              <a:r>
                <a:rPr lang="zh-CN" altLang="en-US" sz="2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亿手机网民</a:t>
              </a:r>
              <a:endPara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2948" y="7075"/>
              <a:ext cx="3889" cy="1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5.49</a:t>
              </a:r>
              <a:r>
                <a:rPr lang="zh-CN" altLang="en-US" sz="2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亿微信活跃用户</a:t>
              </a:r>
              <a:endPara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0" name="图片 19" descr="组 1 副本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70" y="2454"/>
              <a:ext cx="3831" cy="4911"/>
            </a:xfrm>
            <a:prstGeom prst="rect">
              <a:avLst/>
            </a:prstGeom>
          </p:spPr>
        </p:pic>
        <p:pic>
          <p:nvPicPr>
            <p:cNvPr id="21" name="图片 20" descr="组 1 副本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81" y="2886"/>
              <a:ext cx="5332" cy="4523"/>
            </a:xfrm>
            <a:prstGeom prst="rect">
              <a:avLst/>
            </a:prstGeom>
          </p:spPr>
        </p:pic>
        <p:pic>
          <p:nvPicPr>
            <p:cNvPr id="22" name="图片 21" descr="组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8" y="2209"/>
              <a:ext cx="4220" cy="5181"/>
            </a:xfrm>
            <a:prstGeom prst="rect">
              <a:avLst/>
            </a:prstGeom>
          </p:spPr>
        </p:pic>
      </p:grpSp>
      <p:sp>
        <p:nvSpPr>
          <p:cNvPr id="23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你造吗？互联网已经统治了祖国半壁江山</a:t>
            </a:r>
            <a:endParaRPr lang="zh-CN" altLang="en-US" sz="2800" b="1" dirty="0"/>
          </a:p>
        </p:txBody>
      </p:sp>
      <p:sp>
        <p:nvSpPr>
          <p:cNvPr id="24" name="矩形 23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43353" y="4158081"/>
            <a:ext cx="2039260" cy="30996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数据来源：</a:t>
            </a:r>
            <a:r>
              <a:rPr lang="en-US" altLang="zh-CN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CPS</a:t>
            </a:r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中安网</a:t>
            </a:r>
            <a:endParaRPr lang="zh-CN" altLang="en-US" sz="1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AutoShape 2" descr="https://i2.read01.com/image.php?url=0CHQ2E0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" y="1409700"/>
            <a:ext cx="3726815" cy="305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330960"/>
            <a:ext cx="3354070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81298" y="225566"/>
            <a:ext cx="9603275" cy="618645"/>
          </a:xfrm>
        </p:spPr>
        <p:txBody>
          <a:bodyPr/>
          <a:p>
            <a:pPr algn="l"/>
            <a:r>
              <a:rPr lang="zh-CN" altLang="en-US" sz="2800" b="1" dirty="0"/>
              <a:t>卖安全防护产品，再不上网就</a:t>
            </a:r>
            <a:r>
              <a:rPr lang="en-US" altLang="zh-CN" sz="2800" b="1" dirty="0"/>
              <a:t>OUT</a:t>
            </a:r>
            <a:r>
              <a:rPr lang="zh-CN" altLang="en-US" sz="2800" b="1" dirty="0"/>
              <a:t>了</a:t>
            </a:r>
            <a:endParaRPr lang="zh-CN" altLang="en-US" sz="2800" b="1" dirty="0"/>
          </a:p>
        </p:txBody>
      </p:sp>
      <p:sp>
        <p:nvSpPr>
          <p:cNvPr id="7" name="矩形 6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sp>
        <p:nvSpPr>
          <p:cNvPr id="16" name="TextBox 4"/>
          <p:cNvSpPr txBox="1"/>
          <p:nvPr/>
        </p:nvSpPr>
        <p:spPr>
          <a:xfrm>
            <a:off x="1445859" y="5326068"/>
            <a:ext cx="8950033" cy="848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中国安防行业不断增长，增速最快的民用安防产品绝大部分都是通过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网络销售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6"/>
          <p:cNvSpPr>
            <a:spLocks noChangeArrowheads="1"/>
          </p:cNvSpPr>
          <p:nvPr/>
        </p:nvSpPr>
        <p:spPr bwMode="auto">
          <a:xfrm>
            <a:off x="2156903" y="1833634"/>
            <a:ext cx="2937064" cy="470009"/>
          </a:xfrm>
          <a:prstGeom prst="roundRect">
            <a:avLst>
              <a:gd name="adj" fmla="val 50000"/>
            </a:avLst>
          </a:prstGeom>
          <a:solidFill>
            <a:srgbClr val="9ECA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8850" tIns="54425" rIns="108850" bIns="54425" anchor="ctr"/>
          <a:lstStyle/>
          <a:p>
            <a:pPr algn="ctr"/>
            <a:r>
              <a:rPr lang="zh-CN" altLang="en-US" sz="19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安全防护行业痛点</a:t>
            </a:r>
            <a:endParaRPr lang="zh-CN" altLang="en-US" sz="19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圆角矩形 7"/>
          <p:cNvSpPr>
            <a:spLocks noChangeArrowheads="1"/>
          </p:cNvSpPr>
          <p:nvPr/>
        </p:nvSpPr>
        <p:spPr bwMode="auto">
          <a:xfrm>
            <a:off x="1598930" y="2552700"/>
            <a:ext cx="4057650" cy="3294380"/>
          </a:xfrm>
          <a:prstGeom prst="roundRect">
            <a:avLst>
              <a:gd name="adj" fmla="val 12847"/>
            </a:avLst>
          </a:prstGeom>
          <a:solidFill>
            <a:srgbClr val="FFFFFF"/>
          </a:solidFill>
          <a:ln w="76200" cap="flat" cmpd="sng">
            <a:solidFill>
              <a:srgbClr val="9ECA06"/>
            </a:solidFill>
            <a:round/>
          </a:ln>
        </p:spPr>
        <p:txBody>
          <a:bodyPr lIns="108850" tIns="54425" rIns="108850" bIns="54425" anchor="ctr"/>
          <a:lstStyle/>
          <a:p>
            <a:pPr defTabSz="1088390">
              <a:lnSpc>
                <a:spcPct val="150000"/>
              </a:lnSpc>
              <a:defRPr/>
            </a:pPr>
            <a:endParaRPr lang="en-US" sz="14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15" name="直接连接符 8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3626070" y="2303643"/>
            <a:ext cx="1905" cy="248920"/>
          </a:xfrm>
          <a:prstGeom prst="line">
            <a:avLst/>
          </a:prstGeom>
          <a:noFill/>
          <a:ln w="76200" cap="flat" cmpd="sng">
            <a:solidFill>
              <a:srgbClr val="9ECA06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6" name="Group 5"/>
          <p:cNvGrpSpPr/>
          <p:nvPr/>
        </p:nvGrpSpPr>
        <p:grpSpPr bwMode="auto">
          <a:xfrm>
            <a:off x="6383655" y="1859280"/>
            <a:ext cx="4057650" cy="3987800"/>
            <a:chOff x="0" y="0"/>
            <a:chExt cx="2604655" cy="3743505"/>
          </a:xfrm>
        </p:grpSpPr>
        <p:sp>
          <p:nvSpPr>
            <p:cNvPr id="17" name="圆角矩形 10"/>
            <p:cNvSpPr>
              <a:spLocks noChangeArrowheads="1"/>
            </p:cNvSpPr>
            <p:nvPr/>
          </p:nvSpPr>
          <p:spPr bwMode="auto">
            <a:xfrm>
              <a:off x="96822" y="0"/>
              <a:ext cx="2396727" cy="471219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1088390">
                <a:defRPr/>
              </a:pPr>
              <a:r>
                <a:rPr lang="zh-CN" altLang="en-US" sz="1900" b="1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互联网</a:t>
              </a:r>
              <a:r>
                <a:rPr lang="en-US" altLang="zh-CN" sz="1900" b="1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+</a:t>
              </a:r>
              <a:r>
                <a:rPr lang="zh-CN" altLang="en-US" sz="1900" b="1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安全防护</a:t>
              </a:r>
              <a:endParaRPr lang="zh-CN" altLang="en-US" sz="19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8" name="圆角矩形 11"/>
            <p:cNvSpPr>
              <a:spLocks noChangeArrowheads="1"/>
            </p:cNvSpPr>
            <p:nvPr/>
          </p:nvSpPr>
          <p:spPr bwMode="auto">
            <a:xfrm>
              <a:off x="0" y="720313"/>
              <a:ext cx="2604655" cy="3023192"/>
            </a:xfrm>
            <a:prstGeom prst="roundRect">
              <a:avLst>
                <a:gd name="adj" fmla="val 12847"/>
              </a:avLst>
            </a:prstGeom>
            <a:solidFill>
              <a:srgbClr val="FFFFFF"/>
            </a:solidFill>
            <a:ln w="76200" cap="flat" cmpd="sng">
              <a:solidFill>
                <a:srgbClr val="00B0F0"/>
              </a:solidFill>
              <a:round/>
            </a:ln>
          </p:spPr>
          <p:txBody>
            <a:bodyPr anchor="ctr"/>
            <a:lstStyle/>
            <a:p>
              <a:pPr defTabSz="1088390">
                <a:lnSpc>
                  <a:spcPct val="150000"/>
                </a:lnSpc>
                <a:buFont typeface="Wingdings" panose="05000000000000000000" pitchFamily="2" charset="2"/>
                <a:buChar char="l"/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19" name="直接连接符 12"/>
            <p:cNvCxnSpPr>
              <a:cxnSpLocks noChangeShapeType="1"/>
              <a:stCxn id="17" idx="2"/>
              <a:endCxn id="18" idx="0"/>
            </p:cNvCxnSpPr>
            <p:nvPr/>
          </p:nvCxnSpPr>
          <p:spPr bwMode="auto">
            <a:xfrm>
              <a:off x="1295186" y="471219"/>
              <a:ext cx="7142" cy="249093"/>
            </a:xfrm>
            <a:prstGeom prst="line">
              <a:avLst/>
            </a:prstGeom>
            <a:noFill/>
            <a:ln w="76200" cap="flat" cmpd="sng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" name="直接连接符 13"/>
          <p:cNvSpPr>
            <a:spLocks noChangeShapeType="1"/>
          </p:cNvSpPr>
          <p:nvPr/>
        </p:nvSpPr>
        <p:spPr bwMode="auto">
          <a:xfrm flipV="1">
            <a:off x="3162267" y="1524222"/>
            <a:ext cx="5400000" cy="0"/>
          </a:xfrm>
          <a:prstGeom prst="line">
            <a:avLst/>
          </a:prstGeom>
          <a:noFill/>
          <a:ln w="76200" cap="flat" cmpd="sng">
            <a:solidFill>
              <a:srgbClr val="0070C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8850" tIns="54425" rIns="108850" bIns="54425"/>
          <a:lstStyle/>
          <a:p>
            <a:pPr defTabSz="1088390"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4025" y="2808605"/>
            <a:ext cx="3662045" cy="268287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marL="203835" indent="-203835"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由于地方保护主义盛行，导致区域市场的壁垒越来越来高；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03835" indent="-203835">
              <a:buFont typeface="Wingdings" panose="05000000000000000000" pitchFamily="2" charset="2"/>
              <a:buChar char="l"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03835" indent="-203835"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中小型安防企业市场空间逼仄，难以赢得固定的客户群和相对稳定的产品利润；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03835" indent="-203835"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产品研发升级更新慢，忽视对产品互联与兼容方面的研发维护；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03835" indent="-203835"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工程商购买安防产品从主流经销变成主要向厂商直接购买，网络采购所占比例上升较大；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22720" y="2829560"/>
            <a:ext cx="3746500" cy="246951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marL="203835" indent="-203835"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覆盖全国市场，直接面对海量客户；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03835" indent="-203835"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开拓新渠道、新空间，发展固定的互联网客户群，形成稳定利润；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03835" indent="-203835"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利用互联网平台，可以对产品系统进行便捷的更新和维护；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03835" indent="-203835"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适应市场变化，发展网络交易，让全国的采购商和供应商都能通过企业网络平台找到你；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81298" y="225566"/>
            <a:ext cx="9603275" cy="618645"/>
          </a:xfrm>
        </p:spPr>
        <p:txBody>
          <a:bodyPr/>
          <a:lstStyle/>
          <a:p>
            <a:pPr algn="l"/>
            <a:r>
              <a:rPr lang="zh-CN" altLang="en-US" sz="2800" b="1" dirty="0"/>
              <a:t>今天拥抱互联网</a:t>
            </a:r>
            <a:r>
              <a:rPr lang="en-US" altLang="zh-CN" sz="2800" b="1" dirty="0"/>
              <a:t>+</a:t>
            </a:r>
            <a:r>
              <a:rPr lang="zh-CN" altLang="en-US" sz="2800" b="1" dirty="0"/>
              <a:t>，明日才能安全无忧！</a:t>
            </a:r>
            <a:endParaRPr lang="zh-CN" altLang="en-US" sz="2800" b="1" dirty="0"/>
          </a:p>
        </p:txBody>
      </p:sp>
      <p:sp>
        <p:nvSpPr>
          <p:cNvPr id="29" name="矩形 28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198030" y="2184198"/>
            <a:ext cx="67273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大部分安全防护行业的电商平台同质化严重；</a:t>
            </a:r>
            <a:endParaRPr lang="en-US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线上交易量低迷，难以发挥电商作用；</a:t>
            </a:r>
            <a:endParaRPr lang="en-US" altLang="zh-CN" sz="1600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对电商的重视度不足，小打小闹，缺乏运营；</a:t>
            </a:r>
            <a:endParaRPr lang="en-US" altLang="zh-CN" sz="16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只是增加了一个电商平台，依然遵循传统销售模式，没有变化；</a:t>
            </a:r>
            <a:endParaRPr lang="en-US" altLang="zh-CN" sz="16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481298" y="225566"/>
            <a:ext cx="9603275" cy="618645"/>
          </a:xfrm>
        </p:spPr>
        <p:txBody>
          <a:bodyPr/>
          <a:p>
            <a:pPr algn="l"/>
            <a:r>
              <a:rPr lang="zh-CN" altLang="en-US" sz="2800" b="1" dirty="0"/>
              <a:t>打开新安全防护时代的正确姿势是</a:t>
            </a:r>
            <a:r>
              <a:rPr lang="en-US" altLang="zh-CN" sz="2800" b="1" dirty="0"/>
              <a:t>......</a:t>
            </a:r>
            <a:endParaRPr lang="en-US" altLang="zh-CN" sz="2800" b="1" dirty="0"/>
          </a:p>
        </p:txBody>
      </p:sp>
      <p:sp>
        <p:nvSpPr>
          <p:cNvPr id="11" name="矩形 10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sp>
        <p:nvSpPr>
          <p:cNvPr id="12" name="TextBox 4"/>
          <p:cNvSpPr txBox="1"/>
          <p:nvPr/>
        </p:nvSpPr>
        <p:spPr>
          <a:xfrm>
            <a:off x="609600" y="5628005"/>
            <a:ext cx="9640570" cy="450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你需要一款</a:t>
            </a:r>
            <a:r>
              <a:rPr lang="en-US" altLang="zh-CN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网站</a:t>
            </a:r>
            <a:r>
              <a:rPr lang="en-US" altLang="zh-CN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手机网站</a:t>
            </a:r>
            <a:r>
              <a:rPr lang="en-US" altLang="zh-CN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</a:t>
            </a:r>
            <a:r>
              <a:rPr lang="en-US" altLang="zh-CN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+APP</a:t>
            </a:r>
            <a:r>
              <a:rPr lang="zh-CN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2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“互联网</a:t>
            </a:r>
            <a:r>
              <a:rPr lang="en-US" altLang="zh-CN" sz="22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2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安全防护</a:t>
            </a:r>
            <a:r>
              <a:rPr lang="zh-CN" altLang="en-US" sz="22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解决方案！</a:t>
            </a:r>
            <a:endParaRPr lang="zh-CN" alt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 descr="安全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330" y="1581150"/>
            <a:ext cx="5007610" cy="33540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228725" y="1319530"/>
            <a:ext cx="9388475" cy="3829050"/>
            <a:chOff x="1609485" y="2214613"/>
            <a:chExt cx="8774335" cy="3700050"/>
          </a:xfrm>
        </p:grpSpPr>
        <p:grpSp>
          <p:nvGrpSpPr>
            <p:cNvPr id="55" name="组合 54"/>
            <p:cNvGrpSpPr/>
            <p:nvPr/>
          </p:nvGrpSpPr>
          <p:grpSpPr>
            <a:xfrm>
              <a:off x="1609485" y="2214613"/>
              <a:ext cx="8774335" cy="3700050"/>
              <a:chOff x="2564606" y="2736762"/>
              <a:chExt cx="5899150" cy="2487613"/>
            </a:xfrm>
          </p:grpSpPr>
          <p:sp>
            <p:nvSpPr>
              <p:cNvPr id="7" name="Rectangle 47"/>
              <p:cNvSpPr>
                <a:spLocks noChangeArrowheads="1"/>
              </p:cNvSpPr>
              <p:nvPr/>
            </p:nvSpPr>
            <p:spPr bwMode="gray">
              <a:xfrm>
                <a:off x="2564606" y="2736762"/>
                <a:ext cx="4191000" cy="703263"/>
              </a:xfrm>
              <a:prstGeom prst="rect">
                <a:avLst/>
              </a:prstGeom>
              <a:solidFill>
                <a:srgbClr val="5CB1FE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tangle 48"/>
              <p:cNvSpPr>
                <a:spLocks noChangeArrowheads="1"/>
              </p:cNvSpPr>
              <p:nvPr/>
            </p:nvSpPr>
            <p:spPr bwMode="ltGray">
              <a:xfrm>
                <a:off x="2564606" y="3454312"/>
                <a:ext cx="4267200" cy="822325"/>
              </a:xfrm>
              <a:prstGeom prst="rect">
                <a:avLst/>
              </a:prstGeom>
              <a:solidFill>
                <a:srgbClr val="FFC319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Rectangle 49"/>
              <p:cNvSpPr>
                <a:spLocks noChangeArrowheads="1"/>
              </p:cNvSpPr>
              <p:nvPr/>
            </p:nvSpPr>
            <p:spPr bwMode="gray">
              <a:xfrm>
                <a:off x="2564606" y="4282987"/>
                <a:ext cx="3810000" cy="817563"/>
              </a:xfrm>
              <a:prstGeom prst="rect">
                <a:avLst/>
              </a:prstGeom>
              <a:solidFill>
                <a:srgbClr val="5CB1FE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 Box 63"/>
              <p:cNvSpPr txBox="1">
                <a:spLocks noChangeArrowheads="1"/>
              </p:cNvSpPr>
              <p:nvPr/>
            </p:nvSpPr>
            <p:spPr bwMode="auto">
              <a:xfrm>
                <a:off x="2809081" y="2935200"/>
                <a:ext cx="2176151" cy="346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核心价值：</a:t>
                </a:r>
                <a:endPara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制订企业长期目标，经营模式逐步转变</a:t>
                </a:r>
                <a:endPara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 Box 64"/>
              <p:cNvSpPr txBox="1">
                <a:spLocks noChangeArrowheads="1"/>
              </p:cNvSpPr>
              <p:nvPr/>
            </p:nvSpPr>
            <p:spPr bwMode="auto">
              <a:xfrm>
                <a:off x="2809081" y="3757525"/>
                <a:ext cx="1814034" cy="346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营销过程：</a:t>
                </a:r>
                <a:endPara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如何将鲜花从平台传递到消费者</a:t>
                </a:r>
                <a:endPara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 Box 65"/>
              <p:cNvSpPr txBox="1">
                <a:spLocks noChangeArrowheads="1"/>
              </p:cNvSpPr>
              <p:nvPr/>
            </p:nvSpPr>
            <p:spPr bwMode="auto">
              <a:xfrm>
                <a:off x="2809081" y="4578262"/>
                <a:ext cx="1572622" cy="346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基础功能：</a:t>
                </a:r>
                <a:endPara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鲜花电商平台应具备的功能</a:t>
                </a:r>
                <a:endPara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75"/>
              <p:cNvSpPr/>
              <p:nvPr/>
            </p:nvSpPr>
            <p:spPr bwMode="ltGray">
              <a:xfrm>
                <a:off x="5328444" y="4830675"/>
                <a:ext cx="3135312" cy="393700"/>
              </a:xfrm>
              <a:custGeom>
                <a:avLst/>
                <a:gdLst>
                  <a:gd name="T0" fmla="*/ 0 w 2964"/>
                  <a:gd name="T1" fmla="*/ 343 h 344"/>
                  <a:gd name="T2" fmla="*/ 2684 w 2964"/>
                  <a:gd name="T3" fmla="*/ 343 h 344"/>
                  <a:gd name="T4" fmla="*/ 2963 w 2964"/>
                  <a:gd name="T5" fmla="*/ 0 h 344"/>
                  <a:gd name="T6" fmla="*/ 531 w 2964"/>
                  <a:gd name="T7" fmla="*/ 1 h 344"/>
                  <a:gd name="T8" fmla="*/ 0 w 2964"/>
                  <a:gd name="T9" fmla="*/ 343 h 3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4"/>
                  <a:gd name="T16" fmla="*/ 0 h 344"/>
                  <a:gd name="T17" fmla="*/ 2964 w 2964"/>
                  <a:gd name="T18" fmla="*/ 344 h 3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4" h="344">
                    <a:moveTo>
                      <a:pt x="0" y="343"/>
                    </a:moveTo>
                    <a:lnTo>
                      <a:pt x="2684" y="343"/>
                    </a:lnTo>
                    <a:lnTo>
                      <a:pt x="2963" y="0"/>
                    </a:lnTo>
                    <a:lnTo>
                      <a:pt x="531" y="1"/>
                    </a:lnTo>
                    <a:lnTo>
                      <a:pt x="0" y="343"/>
                    </a:lnTo>
                  </a:path>
                </a:pathLst>
              </a:custGeom>
              <a:gradFill rotWithShape="1">
                <a:gsLst>
                  <a:gs pos="0">
                    <a:srgbClr val="FFC319"/>
                  </a:gs>
                  <a:gs pos="100000">
                    <a:srgbClr val="FFC319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77"/>
              <p:cNvSpPr/>
              <p:nvPr/>
            </p:nvSpPr>
            <p:spPr bwMode="gray">
              <a:xfrm>
                <a:off x="7695406" y="4138525"/>
                <a:ext cx="693738" cy="973137"/>
              </a:xfrm>
              <a:custGeom>
                <a:avLst/>
                <a:gdLst>
                  <a:gd name="T0" fmla="*/ 0 w 655"/>
                  <a:gd name="T1" fmla="*/ 230 h 849"/>
                  <a:gd name="T2" fmla="*/ 387 w 655"/>
                  <a:gd name="T3" fmla="*/ 848 h 849"/>
                  <a:gd name="T4" fmla="*/ 654 w 655"/>
                  <a:gd name="T5" fmla="*/ 531 h 849"/>
                  <a:gd name="T6" fmla="*/ 188 w 655"/>
                  <a:gd name="T7" fmla="*/ 0 h 849"/>
                  <a:gd name="T8" fmla="*/ 0 w 655"/>
                  <a:gd name="T9" fmla="*/ 230 h 8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5"/>
                  <a:gd name="T16" fmla="*/ 0 h 849"/>
                  <a:gd name="T17" fmla="*/ 655 w 655"/>
                  <a:gd name="T18" fmla="*/ 849 h 8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5" h="849">
                    <a:moveTo>
                      <a:pt x="0" y="230"/>
                    </a:moveTo>
                    <a:lnTo>
                      <a:pt x="387" y="848"/>
                    </a:lnTo>
                    <a:lnTo>
                      <a:pt x="654" y="531"/>
                    </a:lnTo>
                    <a:lnTo>
                      <a:pt x="188" y="0"/>
                    </a:lnTo>
                    <a:lnTo>
                      <a:pt x="0" y="230"/>
                    </a:lnTo>
                  </a:path>
                </a:pathLst>
              </a:custGeom>
              <a:gradFill rotWithShape="1">
                <a:gsLst>
                  <a:gs pos="0">
                    <a:srgbClr val="5CB1FE">
                      <a:gamma/>
                      <a:shade val="69020"/>
                      <a:invGamma/>
                    </a:srgbClr>
                  </a:gs>
                  <a:gs pos="100000">
                    <a:srgbClr val="5CB1FE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78"/>
              <p:cNvSpPr/>
              <p:nvPr/>
            </p:nvSpPr>
            <p:spPr bwMode="gray">
              <a:xfrm>
                <a:off x="5799931" y="4138525"/>
                <a:ext cx="2093913" cy="263525"/>
              </a:xfrm>
              <a:custGeom>
                <a:avLst/>
                <a:gdLst>
                  <a:gd name="T0" fmla="*/ 0 w 1980"/>
                  <a:gd name="T1" fmla="*/ 228 h 229"/>
                  <a:gd name="T2" fmla="*/ 1791 w 1980"/>
                  <a:gd name="T3" fmla="*/ 228 h 229"/>
                  <a:gd name="T4" fmla="*/ 1979 w 1980"/>
                  <a:gd name="T5" fmla="*/ 0 h 229"/>
                  <a:gd name="T6" fmla="*/ 500 w 1980"/>
                  <a:gd name="T7" fmla="*/ 0 h 229"/>
                  <a:gd name="T8" fmla="*/ 0 w 1980"/>
                  <a:gd name="T9" fmla="*/ 228 h 2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80"/>
                  <a:gd name="T16" fmla="*/ 0 h 229"/>
                  <a:gd name="T17" fmla="*/ 1980 w 1980"/>
                  <a:gd name="T18" fmla="*/ 229 h 2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80" h="229">
                    <a:moveTo>
                      <a:pt x="0" y="228"/>
                    </a:moveTo>
                    <a:lnTo>
                      <a:pt x="1791" y="228"/>
                    </a:lnTo>
                    <a:lnTo>
                      <a:pt x="1979" y="0"/>
                    </a:lnTo>
                    <a:lnTo>
                      <a:pt x="500" y="0"/>
                    </a:lnTo>
                    <a:lnTo>
                      <a:pt x="0" y="228"/>
                    </a:lnTo>
                  </a:path>
                </a:pathLst>
              </a:custGeom>
              <a:gradFill rotWithShape="0">
                <a:gsLst>
                  <a:gs pos="0">
                    <a:srgbClr val="5CB1FE"/>
                  </a:gs>
                  <a:gs pos="100000">
                    <a:srgbClr val="5CB1FE">
                      <a:gamma/>
                      <a:shade val="45882"/>
                      <a:invGamma/>
                    </a:srgbClr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79"/>
              <p:cNvSpPr/>
              <p:nvPr/>
            </p:nvSpPr>
            <p:spPr bwMode="gray">
              <a:xfrm>
                <a:off x="5396706" y="4400462"/>
                <a:ext cx="2708275" cy="711200"/>
              </a:xfrm>
              <a:custGeom>
                <a:avLst/>
                <a:gdLst>
                  <a:gd name="T0" fmla="*/ 0 w 2561"/>
                  <a:gd name="T1" fmla="*/ 620 h 621"/>
                  <a:gd name="T2" fmla="*/ 2560 w 2561"/>
                  <a:gd name="T3" fmla="*/ 620 h 621"/>
                  <a:gd name="T4" fmla="*/ 2172 w 2561"/>
                  <a:gd name="T5" fmla="*/ 0 h 621"/>
                  <a:gd name="T6" fmla="*/ 382 w 2561"/>
                  <a:gd name="T7" fmla="*/ 0 h 621"/>
                  <a:gd name="T8" fmla="*/ 0 w 2561"/>
                  <a:gd name="T9" fmla="*/ 620 h 6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61"/>
                  <a:gd name="T16" fmla="*/ 0 h 621"/>
                  <a:gd name="T17" fmla="*/ 2561 w 2561"/>
                  <a:gd name="T18" fmla="*/ 621 h 6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61" h="621">
                    <a:moveTo>
                      <a:pt x="0" y="620"/>
                    </a:moveTo>
                    <a:lnTo>
                      <a:pt x="2560" y="620"/>
                    </a:lnTo>
                    <a:lnTo>
                      <a:pt x="2172" y="0"/>
                    </a:lnTo>
                    <a:lnTo>
                      <a:pt x="382" y="0"/>
                    </a:lnTo>
                    <a:lnTo>
                      <a:pt x="0" y="620"/>
                    </a:lnTo>
                  </a:path>
                </a:pathLst>
              </a:custGeom>
              <a:gradFill rotWithShape="0">
                <a:gsLst>
                  <a:gs pos="0">
                    <a:srgbClr val="5CB1FE">
                      <a:gamma/>
                      <a:tint val="43922"/>
                      <a:invGamma/>
                    </a:srgbClr>
                  </a:gs>
                  <a:gs pos="100000">
                    <a:srgbClr val="5CB1FE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80"/>
              <p:cNvSpPr/>
              <p:nvPr/>
            </p:nvSpPr>
            <p:spPr bwMode="ltGray">
              <a:xfrm>
                <a:off x="7222331" y="3436850"/>
                <a:ext cx="596900" cy="846137"/>
              </a:xfrm>
              <a:custGeom>
                <a:avLst/>
                <a:gdLst>
                  <a:gd name="T0" fmla="*/ 385 w 564"/>
                  <a:gd name="T1" fmla="*/ 737 h 738"/>
                  <a:gd name="T2" fmla="*/ 563 w 564"/>
                  <a:gd name="T3" fmla="*/ 527 h 738"/>
                  <a:gd name="T4" fmla="*/ 97 w 564"/>
                  <a:gd name="T5" fmla="*/ 0 h 738"/>
                  <a:gd name="T6" fmla="*/ 0 w 564"/>
                  <a:gd name="T7" fmla="*/ 111 h 738"/>
                  <a:gd name="T8" fmla="*/ 385 w 564"/>
                  <a:gd name="T9" fmla="*/ 737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4"/>
                  <a:gd name="T16" fmla="*/ 0 h 738"/>
                  <a:gd name="T17" fmla="*/ 564 w 564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4" h="738">
                    <a:moveTo>
                      <a:pt x="385" y="737"/>
                    </a:moveTo>
                    <a:lnTo>
                      <a:pt x="563" y="527"/>
                    </a:lnTo>
                    <a:lnTo>
                      <a:pt x="97" y="0"/>
                    </a:lnTo>
                    <a:lnTo>
                      <a:pt x="0" y="111"/>
                    </a:lnTo>
                    <a:lnTo>
                      <a:pt x="385" y="737"/>
                    </a:lnTo>
                  </a:path>
                </a:pathLst>
              </a:custGeom>
              <a:gradFill rotWithShape="0">
                <a:gsLst>
                  <a:gs pos="0">
                    <a:srgbClr val="FFC319">
                      <a:gamma/>
                      <a:shade val="66275"/>
                      <a:invGamma/>
                    </a:srgbClr>
                  </a:gs>
                  <a:gs pos="100000">
                    <a:srgbClr val="FFC319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81"/>
              <p:cNvSpPr/>
              <p:nvPr/>
            </p:nvSpPr>
            <p:spPr bwMode="ltGray">
              <a:xfrm>
                <a:off x="6279356" y="3436850"/>
                <a:ext cx="1044575" cy="127000"/>
              </a:xfrm>
              <a:custGeom>
                <a:avLst/>
                <a:gdLst>
                  <a:gd name="T0" fmla="*/ 0 w 987"/>
                  <a:gd name="T1" fmla="*/ 109 h 110"/>
                  <a:gd name="T2" fmla="*/ 889 w 987"/>
                  <a:gd name="T3" fmla="*/ 109 h 110"/>
                  <a:gd name="T4" fmla="*/ 986 w 987"/>
                  <a:gd name="T5" fmla="*/ 0 h 110"/>
                  <a:gd name="T6" fmla="*/ 308 w 987"/>
                  <a:gd name="T7" fmla="*/ 0 h 110"/>
                  <a:gd name="T8" fmla="*/ 0 w 987"/>
                  <a:gd name="T9" fmla="*/ 109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7"/>
                  <a:gd name="T16" fmla="*/ 0 h 110"/>
                  <a:gd name="T17" fmla="*/ 987 w 987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7" h="110">
                    <a:moveTo>
                      <a:pt x="0" y="109"/>
                    </a:moveTo>
                    <a:lnTo>
                      <a:pt x="889" y="109"/>
                    </a:lnTo>
                    <a:lnTo>
                      <a:pt x="986" y="0"/>
                    </a:lnTo>
                    <a:lnTo>
                      <a:pt x="308" y="0"/>
                    </a:lnTo>
                    <a:lnTo>
                      <a:pt x="0" y="109"/>
                    </a:lnTo>
                  </a:path>
                </a:pathLst>
              </a:custGeom>
              <a:gradFill rotWithShape="0">
                <a:gsLst>
                  <a:gs pos="0">
                    <a:srgbClr val="FFC319"/>
                  </a:gs>
                  <a:gs pos="100000">
                    <a:srgbClr val="FFC319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82"/>
              <p:cNvSpPr/>
              <p:nvPr/>
            </p:nvSpPr>
            <p:spPr bwMode="ltGray">
              <a:xfrm>
                <a:off x="5868194" y="3562262"/>
                <a:ext cx="1763712" cy="720725"/>
              </a:xfrm>
              <a:custGeom>
                <a:avLst/>
                <a:gdLst>
                  <a:gd name="T0" fmla="*/ 0 w 1669"/>
                  <a:gd name="T1" fmla="*/ 628 h 629"/>
                  <a:gd name="T2" fmla="*/ 1668 w 1669"/>
                  <a:gd name="T3" fmla="*/ 628 h 629"/>
                  <a:gd name="T4" fmla="*/ 1281 w 1669"/>
                  <a:gd name="T5" fmla="*/ 0 h 629"/>
                  <a:gd name="T6" fmla="*/ 388 w 1669"/>
                  <a:gd name="T7" fmla="*/ 0 h 629"/>
                  <a:gd name="T8" fmla="*/ 0 w 1669"/>
                  <a:gd name="T9" fmla="*/ 628 h 6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69"/>
                  <a:gd name="T16" fmla="*/ 0 h 629"/>
                  <a:gd name="T17" fmla="*/ 1669 w 1669"/>
                  <a:gd name="T18" fmla="*/ 629 h 6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69" h="629">
                    <a:moveTo>
                      <a:pt x="0" y="628"/>
                    </a:moveTo>
                    <a:lnTo>
                      <a:pt x="1668" y="628"/>
                    </a:lnTo>
                    <a:lnTo>
                      <a:pt x="1281" y="0"/>
                    </a:lnTo>
                    <a:lnTo>
                      <a:pt x="388" y="0"/>
                    </a:lnTo>
                    <a:lnTo>
                      <a:pt x="0" y="628"/>
                    </a:lnTo>
                  </a:path>
                </a:pathLst>
              </a:custGeom>
              <a:gradFill rotWithShape="0">
                <a:gsLst>
                  <a:gs pos="0">
                    <a:srgbClr val="FFC319">
                      <a:gamma/>
                      <a:tint val="63922"/>
                      <a:invGamma/>
                    </a:srgbClr>
                  </a:gs>
                  <a:gs pos="100000">
                    <a:srgbClr val="FFC319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83"/>
              <p:cNvSpPr/>
              <p:nvPr/>
            </p:nvSpPr>
            <p:spPr bwMode="gray">
              <a:xfrm>
                <a:off x="6746081" y="2736762"/>
                <a:ext cx="504825" cy="715963"/>
              </a:xfrm>
              <a:custGeom>
                <a:avLst/>
                <a:gdLst>
                  <a:gd name="T0" fmla="*/ 387 w 477"/>
                  <a:gd name="T1" fmla="*/ 624 h 625"/>
                  <a:gd name="T2" fmla="*/ 476 w 477"/>
                  <a:gd name="T3" fmla="*/ 527 h 625"/>
                  <a:gd name="T4" fmla="*/ 0 w 477"/>
                  <a:gd name="T5" fmla="*/ 0 h 625"/>
                  <a:gd name="T6" fmla="*/ 387 w 477"/>
                  <a:gd name="T7" fmla="*/ 624 h 6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7"/>
                  <a:gd name="T13" fmla="*/ 0 h 625"/>
                  <a:gd name="T14" fmla="*/ 477 w 477"/>
                  <a:gd name="T15" fmla="*/ 625 h 6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7" h="625">
                    <a:moveTo>
                      <a:pt x="387" y="624"/>
                    </a:moveTo>
                    <a:lnTo>
                      <a:pt x="476" y="527"/>
                    </a:lnTo>
                    <a:lnTo>
                      <a:pt x="0" y="0"/>
                    </a:lnTo>
                    <a:lnTo>
                      <a:pt x="387" y="624"/>
                    </a:lnTo>
                  </a:path>
                </a:pathLst>
              </a:custGeom>
              <a:gradFill rotWithShape="0">
                <a:gsLst>
                  <a:gs pos="0">
                    <a:srgbClr val="5CB1FE">
                      <a:gamma/>
                      <a:shade val="66275"/>
                      <a:invGamma/>
                    </a:srgbClr>
                  </a:gs>
                  <a:gs pos="100000">
                    <a:srgbClr val="5CB1FE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84"/>
              <p:cNvSpPr/>
              <p:nvPr/>
            </p:nvSpPr>
            <p:spPr bwMode="gray">
              <a:xfrm>
                <a:off x="6336506" y="2736762"/>
                <a:ext cx="819150" cy="715963"/>
              </a:xfrm>
              <a:custGeom>
                <a:avLst/>
                <a:gdLst>
                  <a:gd name="T0" fmla="*/ 0 w 773"/>
                  <a:gd name="T1" fmla="*/ 624 h 625"/>
                  <a:gd name="T2" fmla="*/ 772 w 773"/>
                  <a:gd name="T3" fmla="*/ 624 h 625"/>
                  <a:gd name="T4" fmla="*/ 387 w 773"/>
                  <a:gd name="T5" fmla="*/ 0 h 625"/>
                  <a:gd name="T6" fmla="*/ 0 w 773"/>
                  <a:gd name="T7" fmla="*/ 624 h 6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3"/>
                  <a:gd name="T13" fmla="*/ 0 h 625"/>
                  <a:gd name="T14" fmla="*/ 773 w 773"/>
                  <a:gd name="T15" fmla="*/ 625 h 6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3" h="625">
                    <a:moveTo>
                      <a:pt x="0" y="624"/>
                    </a:moveTo>
                    <a:lnTo>
                      <a:pt x="772" y="624"/>
                    </a:lnTo>
                    <a:lnTo>
                      <a:pt x="387" y="0"/>
                    </a:lnTo>
                    <a:lnTo>
                      <a:pt x="0" y="624"/>
                    </a:lnTo>
                  </a:path>
                </a:pathLst>
              </a:custGeom>
              <a:gradFill rotWithShape="0">
                <a:gsLst>
                  <a:gs pos="0">
                    <a:srgbClr val="5CB1FE">
                      <a:gamma/>
                      <a:tint val="47451"/>
                      <a:invGamma/>
                    </a:srgbClr>
                  </a:gs>
                  <a:gs pos="100000">
                    <a:srgbClr val="5CB1FE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 Box 85"/>
              <p:cNvSpPr txBox="1">
                <a:spLocks noChangeArrowheads="1"/>
              </p:cNvSpPr>
              <p:nvPr/>
            </p:nvSpPr>
            <p:spPr bwMode="gray">
              <a:xfrm>
                <a:off x="6393074" y="3058292"/>
                <a:ext cx="724632" cy="424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sz="1200" dirty="0">
                    <a:solidFill>
                      <a:srgbClr val="16161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传统营销模式向全网营销转变</a:t>
                </a:r>
                <a:endParaRPr lang="en-US" altLang="zh-CN" sz="1200" dirty="0">
                  <a:solidFill>
                    <a:srgbClr val="16161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Box 55"/>
            <p:cNvSpPr txBox="1"/>
            <p:nvPr/>
          </p:nvSpPr>
          <p:spPr>
            <a:xfrm>
              <a:off x="6833394" y="3661889"/>
              <a:ext cx="1009741" cy="807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促销策划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营销活动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内容策划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在线客服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TextBox 56"/>
            <p:cNvSpPr txBox="1"/>
            <p:nvPr/>
          </p:nvSpPr>
          <p:spPr>
            <a:xfrm>
              <a:off x="7749944" y="3684466"/>
              <a:ext cx="1009741" cy="807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数据管理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互动策略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效果评估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推广加粉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TextBox 57"/>
            <p:cNvSpPr txBox="1"/>
            <p:nvPr/>
          </p:nvSpPr>
          <p:spPr>
            <a:xfrm>
              <a:off x="6197600" y="4790873"/>
              <a:ext cx="1365955" cy="984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每日信息发送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应季花卉的全面展现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鲜花产品搜索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会员卡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TextBox 58"/>
            <p:cNvSpPr txBox="1"/>
            <p:nvPr/>
          </p:nvSpPr>
          <p:spPr>
            <a:xfrm>
              <a:off x="7382442" y="4783731"/>
              <a:ext cx="1055724" cy="984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门店导航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促销活动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购花指南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花语知识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在线下单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TextBox 59"/>
            <p:cNvSpPr txBox="1"/>
            <p:nvPr/>
          </p:nvSpPr>
          <p:spPr>
            <a:xfrm>
              <a:off x="8318357" y="4765609"/>
              <a:ext cx="1055724" cy="630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意见反馈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互动有礼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官方链接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AutoShape 2" descr="http://3.bp.blogspot.com/-jxTHTYkU7jM/VAwUFJ91-rI/AAAAAAAACzk/hcQKG1iNvuw/s1600/Jackie-chan-me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TextBox 4"/>
          <p:cNvSpPr txBox="1"/>
          <p:nvPr/>
        </p:nvSpPr>
        <p:spPr>
          <a:xfrm>
            <a:off x="1130625" y="5481168"/>
            <a:ext cx="9367284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但是你可能觉得这玩意儿实现起来没啥头绪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一套完整战略总是必不可少的</a:t>
            </a:r>
            <a:r>
              <a:rPr lang="en-US" altLang="zh-CN" sz="2800" b="1" dirty="0">
                <a:sym typeface="+mn-ea"/>
              </a:rPr>
              <a:t>......</a:t>
            </a:r>
            <a:endParaRPr lang="zh-CN" altLang="en-US" sz="2800" b="1" dirty="0"/>
          </a:p>
        </p:txBody>
      </p:sp>
      <p:sp>
        <p:nvSpPr>
          <p:cNvPr id="36" name="矩形 35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画廊">
  <a:themeElements>
    <a:clrScheme name="画廊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画廊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画廊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6192</Words>
  <Application>WPS 演示</Application>
  <PresentationFormat>自定义</PresentationFormat>
  <Paragraphs>857</Paragraphs>
  <Slides>49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59" baseType="lpstr">
      <vt:lpstr>Arial</vt:lpstr>
      <vt:lpstr>宋体</vt:lpstr>
      <vt:lpstr>Wingdings</vt:lpstr>
      <vt:lpstr>微软雅黑</vt:lpstr>
      <vt:lpstr>Arial</vt:lpstr>
      <vt:lpstr>等线</vt:lpstr>
      <vt:lpstr>graffonti</vt:lpstr>
      <vt:lpstr>等线</vt:lpstr>
      <vt:lpstr>Gill Sans MT</vt:lpstr>
      <vt:lpstr>1_画廊</vt:lpstr>
      <vt:lpstr>互联网+安全防护 一站式营销解决方案!</vt:lpstr>
      <vt:lpstr>目录</vt:lpstr>
      <vt:lpstr>这是一个神奇的互联网时代</vt:lpstr>
      <vt:lpstr>PowerPoint 演示文稿</vt:lpstr>
      <vt:lpstr>PowerPoint 演示文稿</vt:lpstr>
      <vt:lpstr>这是一个神奇的互联网时代</vt:lpstr>
      <vt:lpstr>这是一个神奇的互联网时代</vt:lpstr>
      <vt:lpstr>卖安全防护产品，再不上网就OUT了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网站妥了，该如何管理呢？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什么是全网分销系统？</vt:lpstr>
      <vt:lpstr>为什么要做全网分销？</vt:lpstr>
      <vt:lpstr>全网分销系统的优势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更多行业解决方案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全网营销解决方案</dc:title>
  <dc:creator>chen zhang</dc:creator>
  <cp:lastModifiedBy>Administrator</cp:lastModifiedBy>
  <cp:revision>411</cp:revision>
  <dcterms:created xsi:type="dcterms:W3CDTF">2016-07-07T06:16:00Z</dcterms:created>
  <dcterms:modified xsi:type="dcterms:W3CDTF">2016-08-04T09:23:08Z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2052-10.1.0.5850</vt:lpwstr>
  </property>
</Properties>
</file>