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319" r:id="rId5"/>
    <p:sldId id="257" r:id="rId6"/>
    <p:sldId id="312" r:id="rId7"/>
    <p:sldId id="320" r:id="rId8"/>
    <p:sldId id="322" r:id="rId9"/>
    <p:sldId id="324" r:id="rId10"/>
    <p:sldId id="327" r:id="rId11"/>
    <p:sldId id="370" r:id="rId12"/>
    <p:sldId id="332" r:id="rId13"/>
    <p:sldId id="368" r:id="rId14"/>
    <p:sldId id="336" r:id="rId15"/>
    <p:sldId id="369" r:id="rId16"/>
    <p:sldId id="338" r:id="rId17"/>
    <p:sldId id="349" r:id="rId18"/>
    <p:sldId id="347" r:id="rId19"/>
    <p:sldId id="367" r:id="rId20"/>
    <p:sldId id="376" r:id="rId21"/>
    <p:sldId id="371" r:id="rId22"/>
    <p:sldId id="377" r:id="rId23"/>
    <p:sldId id="341" r:id="rId24"/>
    <p:sldId id="354" r:id="rId25"/>
    <p:sldId id="342" r:id="rId26"/>
    <p:sldId id="355" r:id="rId27"/>
    <p:sldId id="343" r:id="rId28"/>
    <p:sldId id="356" r:id="rId29"/>
    <p:sldId id="345" r:id="rId30"/>
    <p:sldId id="352" r:id="rId31"/>
    <p:sldId id="351" r:id="rId32"/>
    <p:sldId id="380" r:id="rId33"/>
    <p:sldId id="375" r:id="rId34"/>
    <p:sldId id="364" r:id="rId35"/>
    <p:sldId id="373" r:id="rId36"/>
    <p:sldId id="374" r:id="rId37"/>
    <p:sldId id="372" r:id="rId38"/>
    <p:sldId id="357" r:id="rId39"/>
    <p:sldId id="358" r:id="rId40"/>
    <p:sldId id="359" r:id="rId41"/>
    <p:sldId id="360" r:id="rId42"/>
    <p:sldId id="361" r:id="rId43"/>
    <p:sldId id="362" r:id="rId44"/>
    <p:sldId id="363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493D"/>
    <a:srgbClr val="FFFFFF"/>
    <a:srgbClr val="B2DC7C"/>
    <a:srgbClr val="FFD85F"/>
    <a:srgbClr val="D9EEC0"/>
    <a:srgbClr val="FFE4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60" y="90"/>
      </p:cViewPr>
      <p:guideLst>
        <p:guide orient="horz" pos="2171"/>
        <p:guide pos="3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D1D94-803C-40C8-AED7-A9A5122E10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625E6-0820-4161-86C4-C4DD387B7E8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625E6-0820-4161-86C4-C4DD387B7E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625E6-0820-4161-86C4-C4DD387B7E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625E6-0820-4161-86C4-C4DD387B7E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625E6-0820-4161-86C4-C4DD387B7E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F086C-24D1-4ECF-84DE-A6B2E6DB55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F086C-24D1-4ECF-84DE-A6B2E6DB55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F086C-24D1-4ECF-84DE-A6B2E6DB55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anchor="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F086C-24D1-4ECF-84DE-A6B2E6DB55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F086C-24D1-4ECF-84DE-A6B2E6DB55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F086C-24D1-4ECF-84DE-A6B2E6DB55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F086C-24D1-4ECF-84DE-A6B2E6DB55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F086C-24D1-4ECF-84DE-A6B2E6DB55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F086C-24D1-4ECF-84DE-A6B2E6DB55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F086C-24D1-4ECF-84DE-A6B2E6DB55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CFDF086C-24D1-4ECF-84DE-A6B2E6DB55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>
            <a:fillRect/>
          </a:stretch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fld id="{CFDF086C-24D1-4ECF-84DE-A6B2E6DB55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effectLst/>
          <a:latin typeface="微软雅黑" pitchFamily="34" charset="-122"/>
          <a:ea typeface="微软雅黑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itchFamily="34" charset="0"/>
        <a:buChar char="•"/>
        <a:defRPr sz="1800" kern="1200" cap="none" baseline="0">
          <a:solidFill>
            <a:schemeClr val="tx1"/>
          </a:solidFill>
          <a:effectLst/>
          <a:latin typeface="微软雅黑" pitchFamily="34" charset="-122"/>
          <a:ea typeface="微软雅黑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effectLst/>
          <a:latin typeface="微软雅黑" pitchFamily="34" charset="-122"/>
          <a:ea typeface="微软雅黑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itchFamily="34" charset="0"/>
        <a:buChar char="•"/>
        <a:defRPr sz="1400" kern="1200" cap="none" baseline="0">
          <a:solidFill>
            <a:schemeClr val="tx1"/>
          </a:solidFill>
          <a:effectLst/>
          <a:latin typeface="微软雅黑" pitchFamily="34" charset="-122"/>
          <a:ea typeface="微软雅黑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itchFamily="34" charset="0"/>
        <a:buChar char="•"/>
        <a:defRPr sz="1200" kern="1200">
          <a:solidFill>
            <a:schemeClr val="tx1"/>
          </a:solidFill>
          <a:effectLst/>
          <a:latin typeface="微软雅黑" pitchFamily="34" charset="-122"/>
          <a:ea typeface="微软雅黑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3.jpe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12.png"/><Relationship Id="rId2" Type="http://schemas.openxmlformats.org/officeDocument/2006/relationships/image" Target="../media/image38.png"/><Relationship Id="rId1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51.png"/><Relationship Id="rId7" Type="http://schemas.openxmlformats.org/officeDocument/2006/relationships/image" Target="../media/image50.png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53.png"/><Relationship Id="rId1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50.png"/><Relationship Id="rId12" Type="http://schemas.openxmlformats.org/officeDocument/2006/relationships/image" Target="../media/image49.png"/><Relationship Id="rId11" Type="http://schemas.openxmlformats.org/officeDocument/2006/relationships/image" Target="../media/image48.png"/><Relationship Id="rId10" Type="http://schemas.openxmlformats.org/officeDocument/2006/relationships/image" Target="../media/image47.png"/><Relationship Id="rId1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png"/><Relationship Id="rId8" Type="http://schemas.openxmlformats.org/officeDocument/2006/relationships/image" Target="../media/image67.jpeg"/><Relationship Id="rId7" Type="http://schemas.openxmlformats.org/officeDocument/2006/relationships/image" Target="../media/image66.png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73.png"/><Relationship Id="rId14" Type="http://schemas.openxmlformats.org/officeDocument/2006/relationships/image" Target="../media/image72.png"/><Relationship Id="rId13" Type="http://schemas.openxmlformats.org/officeDocument/2006/relationships/image" Target="../media/image53.png"/><Relationship Id="rId12" Type="http://schemas.openxmlformats.org/officeDocument/2006/relationships/image" Target="../media/image71.png"/><Relationship Id="rId11" Type="http://schemas.openxmlformats.org/officeDocument/2006/relationships/image" Target="../media/image70.png"/><Relationship Id="rId10" Type="http://schemas.openxmlformats.org/officeDocument/2006/relationships/image" Target="../media/image69.png"/><Relationship Id="rId1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7.GIF"/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image" Target="../media/image74.GIF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5.png"/><Relationship Id="rId8" Type="http://schemas.openxmlformats.org/officeDocument/2006/relationships/image" Target="../media/image84.png"/><Relationship Id="rId7" Type="http://schemas.openxmlformats.org/officeDocument/2006/relationships/image" Target="../media/image83.png"/><Relationship Id="rId6" Type="http://schemas.openxmlformats.org/officeDocument/2006/relationships/image" Target="../media/image5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2.jpeg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96.jpeg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06.png"/><Relationship Id="rId7" Type="http://schemas.openxmlformats.org/officeDocument/2006/relationships/image" Target="../media/image105.jpeg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8.jpeg"/><Relationship Id="rId1" Type="http://schemas.openxmlformats.org/officeDocument/2006/relationships/image" Target="../media/image10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4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3.png"/><Relationship Id="rId8" Type="http://schemas.openxmlformats.org/officeDocument/2006/relationships/image" Target="../media/image122.png"/><Relationship Id="rId7" Type="http://schemas.openxmlformats.org/officeDocument/2006/relationships/image" Target="../media/image121.png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130.png"/><Relationship Id="rId15" Type="http://schemas.openxmlformats.org/officeDocument/2006/relationships/image" Target="../media/image129.png"/><Relationship Id="rId14" Type="http://schemas.openxmlformats.org/officeDocument/2006/relationships/image" Target="../media/image128.png"/><Relationship Id="rId13" Type="http://schemas.openxmlformats.org/officeDocument/2006/relationships/image" Target="../media/image127.png"/><Relationship Id="rId12" Type="http://schemas.openxmlformats.org/officeDocument/2006/relationships/image" Target="../media/image126.jpeg"/><Relationship Id="rId11" Type="http://schemas.openxmlformats.org/officeDocument/2006/relationships/image" Target="../media/image125.png"/><Relationship Id="rId10" Type="http://schemas.openxmlformats.org/officeDocument/2006/relationships/image" Target="../media/image124.png"/><Relationship Id="rId1" Type="http://schemas.openxmlformats.org/officeDocument/2006/relationships/image" Target="../media/image115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image" Target="../media/image131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image" Target="../media/image1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8.png"/><Relationship Id="rId1" Type="http://schemas.openxmlformats.org/officeDocument/2006/relationships/image" Target="../media/image13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0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79910" y="3020029"/>
            <a:ext cx="8637072" cy="977621"/>
          </a:xfrm>
        </p:spPr>
        <p:txBody>
          <a:bodyPr>
            <a:noAutofit/>
          </a:bodyPr>
          <a:lstStyle/>
          <a:p>
            <a:pPr algn="ctr"/>
            <a:r>
              <a:rPr lang="zh-CN" altLang="en-US" sz="3600" b="1" dirty="0">
                <a:solidFill>
                  <a:srgbClr val="6A493D"/>
                </a:solidFill>
                <a:latin typeface="微软雅黑" pitchFamily="34" charset="-122"/>
                <a:ea typeface="微软雅黑" pitchFamily="34" charset="-122"/>
              </a:rPr>
              <a:t>家纺行业</a:t>
            </a:r>
            <a:r>
              <a:rPr lang="zh-CN" altLang="en-US" sz="3600" dirty="0"/>
              <a:t>企业华丽转身</a:t>
            </a:r>
            <a:endParaRPr lang="zh-CN" altLang="en-US" sz="3600" dirty="0"/>
          </a:p>
          <a:p>
            <a:pPr algn="ctr"/>
            <a:endParaRPr lang="zh-CN" altLang="en-US" sz="36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图片 6" descr="iisp_LOGGO_WE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85" y="460375"/>
            <a:ext cx="3403600" cy="8509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350569" y="2341245"/>
            <a:ext cx="7297189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sz="3600" b="1" dirty="0" err="1">
                <a:latin typeface="微软雅黑" pitchFamily="34" charset="-122"/>
                <a:ea typeface="微软雅黑" pitchFamily="34" charset="-122"/>
                <a:sym typeface="+mn-ea"/>
              </a:rPr>
              <a:t>互联网</a:t>
            </a:r>
            <a:r>
              <a:rPr sz="3600" b="1" dirty="0">
                <a:latin typeface="微软雅黑" pitchFamily="34" charset="-122"/>
                <a:ea typeface="微软雅黑" pitchFamily="34" charset="-122"/>
                <a:sym typeface="+mn-ea"/>
              </a:rPr>
              <a:t>+</a:t>
            </a:r>
            <a:r>
              <a:rPr lang="zh-CN" altLang="en-US" sz="3600" b="1" dirty="0">
                <a:solidFill>
                  <a:srgbClr val="6A493D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家纺</a:t>
            </a:r>
            <a:r>
              <a:rPr sz="3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</a:t>
            </a:r>
            <a:r>
              <a:rPr sz="3600" b="1" dirty="0">
                <a:latin typeface="微软雅黑" pitchFamily="34" charset="-122"/>
                <a:ea typeface="微软雅黑" pitchFamily="34" charset="-122"/>
                <a:sym typeface="+mn-ea"/>
              </a:rPr>
              <a:t>一站式营销解决方案!</a:t>
            </a:r>
            <a:endParaRPr sz="3600" b="1" dirty="0"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pic>
        <p:nvPicPr>
          <p:cNvPr id="9" name="图片 8" descr="wecat3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2870" y="4830445"/>
            <a:ext cx="1666875" cy="16668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673725" y="5487670"/>
            <a:ext cx="3708400" cy="352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广东耐思尼克信息技术有限公司</a:t>
            </a:r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42050" y="5862955"/>
            <a:ext cx="3432810" cy="352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联系电话 400-622-8200</a:t>
            </a:r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17652" y="5394748"/>
            <a:ext cx="8782756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要让人有种</a:t>
            </a:r>
            <a:r>
              <a:rPr lang="zh-CN" altLang="en-US" sz="28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“哎呦，不错哦”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的感觉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图片 1" descr="0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111" y="5069204"/>
            <a:ext cx="935037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67848" y="2377428"/>
            <a:ext cx="3817347" cy="2148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zh-CN" alt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展示企业形象，没有</a:t>
            </a:r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PC</a:t>
            </a:r>
            <a:r>
              <a:rPr lang="zh-CN" alt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网站怎么行；</a:t>
            </a: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zh-CN" alt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手机虽然火，但工作中、学习中，大家访问最多的还是</a:t>
            </a:r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PC</a:t>
            </a:r>
            <a:r>
              <a:rPr lang="zh-CN" alt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网站；</a:t>
            </a: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zh-CN" alt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宽屏展示，体验感最佳；</a:t>
            </a: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zh-CN" alt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所有人都可以通过搜索引擎找到你！</a:t>
            </a: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609600" y="1694815"/>
            <a:ext cx="2853055" cy="50419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78205" y="1754505"/>
            <a:ext cx="2315845" cy="3848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为什么要做</a:t>
            </a:r>
            <a:r>
              <a:rPr lang="en-US" altLang="zh-CN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PC</a:t>
            </a: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网站？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首先，你得有一个这样的家纺</a:t>
            </a:r>
            <a:r>
              <a:rPr lang="en-US" altLang="zh-CN" sz="2800" b="1" dirty="0">
                <a:sym typeface="+mn-ea"/>
              </a:rPr>
              <a:t>PC</a:t>
            </a:r>
            <a:r>
              <a:rPr lang="zh-CN" altLang="en-US" sz="2800" b="1" dirty="0">
                <a:sym typeface="+mn-ea"/>
              </a:rPr>
              <a:t>网站</a:t>
            </a:r>
            <a:endParaRPr lang="zh-CN" altLang="en-US" sz="2800" b="1" dirty="0"/>
          </a:p>
        </p:txBody>
      </p:sp>
      <p:sp>
        <p:nvSpPr>
          <p:cNvPr id="16" name="矩形 15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914" y="1530984"/>
            <a:ext cx="5943835" cy="3063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5736" y="2498355"/>
            <a:ext cx="3714841" cy="2472864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至少，不用我们操心排名、用户体验之类的</a:t>
            </a:r>
            <a:r>
              <a:rPr lang="en-US" altLang="zh-CN" sz="2800" b="1" dirty="0">
                <a:sym typeface="+mn-ea"/>
              </a:rPr>
              <a:t>...</a:t>
            </a:r>
            <a:endParaRPr lang="zh-CN" altLang="en-US" sz="2800" b="1" dirty="0"/>
          </a:p>
        </p:txBody>
      </p:sp>
      <p:sp>
        <p:nvSpPr>
          <p:cNvPr id="11" name="矩形 10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2" name="Text Box 64"/>
          <p:cNvSpPr txBox="1">
            <a:spLocks noChangeArrowheads="1"/>
          </p:cNvSpPr>
          <p:nvPr/>
        </p:nvSpPr>
        <p:spPr bwMode="auto">
          <a:xfrm>
            <a:off x="981228" y="1890639"/>
            <a:ext cx="2262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上各大搜索引擎首页</a:t>
            </a:r>
            <a:endParaRPr lang="zh-CN" alt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5" name="Text Box 64"/>
          <p:cNvSpPr txBox="1">
            <a:spLocks noChangeArrowheads="1"/>
          </p:cNvSpPr>
          <p:nvPr/>
        </p:nvSpPr>
        <p:spPr bwMode="auto">
          <a:xfrm>
            <a:off x="4378666" y="4343309"/>
            <a:ext cx="31854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让消费者在你的网站流连忘返</a:t>
            </a:r>
            <a:endParaRPr lang="zh-CN" alt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7" name="Text Box 64"/>
          <p:cNvSpPr txBox="1">
            <a:spLocks noChangeArrowheads="1"/>
          </p:cNvSpPr>
          <p:nvPr/>
        </p:nvSpPr>
        <p:spPr bwMode="auto">
          <a:xfrm>
            <a:off x="8150410" y="2106394"/>
            <a:ext cx="2262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实现便捷的在线销售</a:t>
            </a:r>
            <a:endParaRPr lang="zh-CN" alt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19" y="2526257"/>
            <a:ext cx="2438662" cy="136206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99" y="2991053"/>
            <a:ext cx="3714841" cy="168972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099" y="3427719"/>
            <a:ext cx="2932796" cy="15999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0409">
            <a:off x="39495" y="4050089"/>
            <a:ext cx="1860604" cy="95450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1980" y="2032542"/>
            <a:ext cx="3681714" cy="168818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4022" y="2795473"/>
            <a:ext cx="3390542" cy="18690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>
            <a:spLocks noChangeArrowheads="1"/>
          </p:cNvSpPr>
          <p:nvPr/>
        </p:nvSpPr>
        <p:spPr bwMode="auto">
          <a:xfrm>
            <a:off x="2346325" y="1235710"/>
            <a:ext cx="1567815" cy="31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首页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" name="TextBox 8"/>
          <p:cNvSpPr>
            <a:spLocks noChangeArrowheads="1"/>
          </p:cNvSpPr>
          <p:nvPr/>
        </p:nvSpPr>
        <p:spPr bwMode="auto">
          <a:xfrm>
            <a:off x="4105910" y="1370965"/>
            <a:ext cx="1730375" cy="31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购买页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3" name="TextBox 6"/>
          <p:cNvSpPr>
            <a:spLocks noChangeArrowheads="1"/>
          </p:cNvSpPr>
          <p:nvPr/>
        </p:nvSpPr>
        <p:spPr bwMode="auto">
          <a:xfrm>
            <a:off x="923092" y="1371261"/>
            <a:ext cx="1214437" cy="31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产品页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1951" y="5703218"/>
            <a:ext cx="9663289" cy="352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人人都在玩手机，没个移动网站谁理你？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2" name="图片 1" descr="0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143" y="5369417"/>
            <a:ext cx="935037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你还得有一个移动网站</a:t>
            </a:r>
            <a:endParaRPr lang="zh-CN" altLang="en-US" sz="2800" b="1" dirty="0"/>
          </a:p>
        </p:txBody>
      </p:sp>
      <p:sp>
        <p:nvSpPr>
          <p:cNvPr id="4" name="矩形 3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20" name="TextBox 14"/>
          <p:cNvSpPr txBox="1"/>
          <p:nvPr/>
        </p:nvSpPr>
        <p:spPr>
          <a:xfrm>
            <a:off x="6463188" y="2502523"/>
            <a:ext cx="3817347" cy="2316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zh-CN" alt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移动互联网发展迅猛，规模庞大，</a:t>
            </a:r>
            <a:r>
              <a:rPr lang="zh-CN" altLang="en-US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手机购物日渐普遍；</a:t>
            </a:r>
            <a:endParaRPr lang="zh-CN" altLang="en-US" sz="1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zh-CN" alt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支持各大移动搜索引擎，</a:t>
            </a:r>
            <a:r>
              <a:rPr lang="zh-CN" altLang="en-US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消费者可以随时使用手机找到你</a:t>
            </a:r>
            <a:r>
              <a:rPr lang="zh-CN" altLang="en-US" sz="1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；</a:t>
            </a:r>
            <a:endParaRPr lang="zh-CN" altLang="en-US" sz="14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zh-CN" alt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移动端关键字上升更快，你的</a:t>
            </a:r>
            <a:r>
              <a:rPr lang="zh-CN" altLang="en-US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网站流量更容易提升</a:t>
            </a:r>
            <a:r>
              <a:rPr lang="zh-CN" altLang="en-US" sz="1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；</a:t>
            </a:r>
            <a:endParaRPr lang="zh-CN" altLang="en-US" sz="14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7021444" y="1690370"/>
            <a:ext cx="2853055" cy="50419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7327831" y="1750204"/>
            <a:ext cx="2240280" cy="3848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为什么要做手机网站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60" y="1789804"/>
            <a:ext cx="1994675" cy="35460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894" y="1827234"/>
            <a:ext cx="1994675" cy="354608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864" y="1566502"/>
            <a:ext cx="1994675" cy="354608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249751" y="5551878"/>
            <a:ext cx="9663289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电脑站和手机站，你要一碗水端平喽！否则，</a:t>
            </a:r>
            <a:r>
              <a:rPr lang="en-US" altLang="zh-CN" sz="2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sz="2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亿网民可不答应！</a:t>
            </a:r>
            <a:endParaRPr lang="zh-CN" altLang="en-US" sz="28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Text Box 64"/>
          <p:cNvSpPr txBox="1">
            <a:spLocks noChangeArrowheads="1"/>
          </p:cNvSpPr>
          <p:nvPr/>
        </p:nvSpPr>
        <p:spPr bwMode="auto">
          <a:xfrm>
            <a:off x="1563472" y="1521812"/>
            <a:ext cx="2262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上各大搜索引擎首页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1" name="Text Box 64"/>
          <p:cNvSpPr txBox="1">
            <a:spLocks noChangeArrowheads="1"/>
          </p:cNvSpPr>
          <p:nvPr/>
        </p:nvSpPr>
        <p:spPr bwMode="auto">
          <a:xfrm>
            <a:off x="4488651" y="4707591"/>
            <a:ext cx="31854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让消费者在你的网站流连忘返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3" name="Text Box 64"/>
          <p:cNvSpPr txBox="1">
            <a:spLocks noChangeArrowheads="1"/>
          </p:cNvSpPr>
          <p:nvPr/>
        </p:nvSpPr>
        <p:spPr bwMode="auto">
          <a:xfrm>
            <a:off x="8337160" y="1376668"/>
            <a:ext cx="2262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实现便捷的在线销售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手机上也要棒棒哒</a:t>
            </a:r>
            <a:r>
              <a:rPr lang="en-US" altLang="zh-CN" sz="2800" b="1" dirty="0">
                <a:sym typeface="+mn-ea"/>
              </a:rPr>
              <a:t>SEO</a:t>
            </a:r>
            <a:r>
              <a:rPr lang="zh-CN" altLang="en-US" sz="2800" b="1" dirty="0">
                <a:sym typeface="+mn-ea"/>
              </a:rPr>
              <a:t>和用户体验</a:t>
            </a:r>
            <a:endParaRPr lang="zh-CN" altLang="en-US" sz="2800" b="1" dirty="0"/>
          </a:p>
        </p:txBody>
      </p:sp>
      <p:sp>
        <p:nvSpPr>
          <p:cNvPr id="16" name="矩形 15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48" y="2159986"/>
            <a:ext cx="1426304" cy="25356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751" y="2104343"/>
            <a:ext cx="1583033" cy="265493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40" y="2003430"/>
            <a:ext cx="1723720" cy="288882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975" y="2133274"/>
            <a:ext cx="1815673" cy="32278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57" y="1230123"/>
            <a:ext cx="1956076" cy="34774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44" y="1891144"/>
            <a:ext cx="1944494" cy="345687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3" y="2107639"/>
            <a:ext cx="1820889" cy="3237136"/>
          </a:xfrm>
          <a:prstGeom prst="rect">
            <a:avLst/>
          </a:prstGeom>
        </p:spPr>
      </p:pic>
      <p:sp>
        <p:nvSpPr>
          <p:cNvPr id="10" name="TextBox 8"/>
          <p:cNvSpPr>
            <a:spLocks noChangeArrowheads="1"/>
          </p:cNvSpPr>
          <p:nvPr/>
        </p:nvSpPr>
        <p:spPr bwMode="auto">
          <a:xfrm>
            <a:off x="4302469" y="1463105"/>
            <a:ext cx="12144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微商城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7740" y="5651849"/>
            <a:ext cx="9663289" cy="48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微信这么火，不借个势头怎么行呢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TextBox 6"/>
          <p:cNvSpPr>
            <a:spLocks noChangeArrowheads="1"/>
          </p:cNvSpPr>
          <p:nvPr/>
        </p:nvSpPr>
        <p:spPr bwMode="auto">
          <a:xfrm>
            <a:off x="646553" y="1416459"/>
            <a:ext cx="12144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微信页面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1" name="TextBox 7"/>
          <p:cNvSpPr>
            <a:spLocks noChangeArrowheads="1"/>
          </p:cNvSpPr>
          <p:nvPr/>
        </p:nvSpPr>
        <p:spPr bwMode="auto">
          <a:xfrm>
            <a:off x="2553044" y="1357522"/>
            <a:ext cx="121443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图文消息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再来，就是你的微信公众号了</a:t>
            </a:r>
            <a:endParaRPr lang="zh-CN" altLang="en-US" sz="2800" b="1" dirty="0"/>
          </a:p>
        </p:txBody>
      </p:sp>
      <p:sp>
        <p:nvSpPr>
          <p:cNvPr id="5" name="矩形 4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9" name="TextBox 14"/>
          <p:cNvSpPr txBox="1"/>
          <p:nvPr/>
        </p:nvSpPr>
        <p:spPr>
          <a:xfrm>
            <a:off x="6944518" y="2298053"/>
            <a:ext cx="3817347" cy="294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zh-CN" sz="1400" dirty="0">
                <a:latin typeface="微软雅黑" pitchFamily="34" charset="-122"/>
                <a:ea typeface="微软雅黑" pitchFamily="34" charset="-122"/>
                <a:sym typeface="+mn-ea"/>
              </a:rPr>
              <a:t>7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sym typeface="+mn-ea"/>
              </a:rPr>
              <a:t>亿活跃用户，最强势的移动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  <a:sym typeface="+mn-ea"/>
              </a:rPr>
              <a:t>APP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sym typeface="+mn-ea"/>
              </a:rPr>
              <a:t>，是企业</a:t>
            </a:r>
            <a:r>
              <a:rPr lang="zh-CN" altLang="en-US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最佳流量红利入口；</a:t>
            </a:r>
            <a:endParaRPr lang="en-US" altLang="zh-CN" sz="1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与你的</a:t>
            </a:r>
            <a:r>
              <a:rPr lang="zh-CN" altLang="en-US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移动网站完美对接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，互相补充；</a:t>
            </a:r>
            <a:endParaRPr lang="en-US" altLang="zh-CN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zh-CN" altLang="en-US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熟人社群，信任度高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sym typeface="+mn-ea"/>
              </a:rPr>
              <a:t>，朋友圈就是客户圈；</a:t>
            </a: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  <a:sym typeface="+mn-ea"/>
              </a:rPr>
              <a:t>营销更具趣味性，</a:t>
            </a:r>
            <a:r>
              <a:rPr lang="zh-CN" altLang="en-US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互动效果好</a:t>
            </a:r>
            <a:r>
              <a:rPr lang="zh-CN" altLang="en-US" sz="1400" b="1" dirty="0">
                <a:latin typeface="微软雅黑" pitchFamily="34" charset="-122"/>
                <a:ea typeface="微软雅黑" pitchFamily="34" charset="-122"/>
                <a:sym typeface="+mn-ea"/>
              </a:rPr>
              <a:t>；</a:t>
            </a:r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  <a:sym typeface="+mn-ea"/>
              </a:rPr>
              <a:t>开通微信支付可在线下单，</a:t>
            </a:r>
            <a:r>
              <a:rPr lang="zh-CN" altLang="en-US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直接提升你的销售额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sym typeface="+mn-ea"/>
              </a:rPr>
              <a:t>；</a:t>
            </a:r>
            <a:endParaRPr lang="zh-CN" altLang="en-US" sz="14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6944360" y="1485900"/>
            <a:ext cx="2853055" cy="50419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7479348" y="1545590"/>
            <a:ext cx="1783080" cy="3848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为什么要做微信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172" y="1990090"/>
            <a:ext cx="1887010" cy="33546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58" y="1801659"/>
            <a:ext cx="2138943" cy="380256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>
            <a:spLocks noChangeArrowheads="1"/>
          </p:cNvSpPr>
          <p:nvPr/>
        </p:nvSpPr>
        <p:spPr bwMode="auto">
          <a:xfrm>
            <a:off x="5054259" y="1442217"/>
            <a:ext cx="2112693" cy="53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把有趣的营销内容推动出来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" name="TextBox 7"/>
          <p:cNvSpPr>
            <a:spLocks noChangeArrowheads="1"/>
          </p:cNvSpPr>
          <p:nvPr/>
        </p:nvSpPr>
        <p:spPr bwMode="auto">
          <a:xfrm>
            <a:off x="9549002" y="1442217"/>
            <a:ext cx="1938463" cy="31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在微信上卖产品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" name="TextBox 8"/>
          <p:cNvSpPr>
            <a:spLocks noChangeArrowheads="1"/>
          </p:cNvSpPr>
          <p:nvPr/>
        </p:nvSpPr>
        <p:spPr bwMode="auto">
          <a:xfrm>
            <a:off x="7286908" y="1442217"/>
            <a:ext cx="2102161" cy="53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随时随地，访问你的微商城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1" name="TextBox 6"/>
          <p:cNvSpPr>
            <a:spLocks noChangeArrowheads="1"/>
          </p:cNvSpPr>
          <p:nvPr/>
        </p:nvSpPr>
        <p:spPr bwMode="auto">
          <a:xfrm>
            <a:off x="551180" y="1442085"/>
            <a:ext cx="1906905" cy="53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让微信的海量用户都能找到你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4" name="TextBox 8"/>
          <p:cNvSpPr>
            <a:spLocks noChangeArrowheads="1"/>
          </p:cNvSpPr>
          <p:nvPr/>
        </p:nvSpPr>
        <p:spPr bwMode="auto">
          <a:xfrm>
            <a:off x="2792788" y="1442217"/>
            <a:ext cx="1860412" cy="31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发起微信营销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微营销就全靠它了</a:t>
            </a:r>
            <a:endParaRPr lang="zh-CN" altLang="en-US" sz="2800" b="1" dirty="0"/>
          </a:p>
        </p:txBody>
      </p:sp>
      <p:sp>
        <p:nvSpPr>
          <p:cNvPr id="13" name="矩形 1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021" y="2135123"/>
            <a:ext cx="1863001" cy="3312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689" y="2135123"/>
            <a:ext cx="1867312" cy="33196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982" y="2135123"/>
            <a:ext cx="1852111" cy="329264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074" y="2135123"/>
            <a:ext cx="1852110" cy="329264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" y="2135124"/>
            <a:ext cx="1900754" cy="331966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87240" y="2207260"/>
            <a:ext cx="6333333" cy="24095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240" y="1780540"/>
            <a:ext cx="2378710" cy="35979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335" y="4802505"/>
            <a:ext cx="1699895" cy="4629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675" y="4802505"/>
            <a:ext cx="1699895" cy="462915"/>
          </a:xfrm>
          <a:prstGeom prst="rect">
            <a:avLst/>
          </a:prstGeom>
        </p:spPr>
      </p:pic>
      <p:sp>
        <p:nvSpPr>
          <p:cNvPr id="12" name="TextBox 14"/>
          <p:cNvSpPr txBox="1"/>
          <p:nvPr/>
        </p:nvSpPr>
        <p:spPr>
          <a:xfrm>
            <a:off x="609758" y="2959723"/>
            <a:ext cx="3817347" cy="1995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  <a:sym typeface="+mn-ea"/>
              </a:rPr>
              <a:t>你的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  <a:sym typeface="+mn-ea"/>
              </a:rPr>
              <a:t>APP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sym typeface="+mn-ea"/>
              </a:rPr>
              <a:t>可以永驻用户手机，</a:t>
            </a:r>
            <a:r>
              <a:rPr lang="zh-CN" altLang="en-US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用户打开快速直接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sym typeface="+mn-ea"/>
              </a:rPr>
              <a:t>；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  <a:p>
            <a:pPr>
              <a:spcAft>
                <a:spcPts val="1200"/>
              </a:spcAft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  <a:sym typeface="+mn-ea"/>
              </a:rPr>
              <a:t>彰显你的企业实力；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  <a:p>
            <a:pPr>
              <a:spcAft>
                <a:spcPts val="1200"/>
              </a:spcAft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  <a:sym typeface="+mn-ea"/>
              </a:rPr>
              <a:t>创新形象，令你的</a:t>
            </a:r>
            <a:r>
              <a:rPr lang="zh-CN" altLang="en-US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品牌差异化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sym typeface="+mn-ea"/>
              </a:rPr>
              <a:t>更明显；</a:t>
            </a: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pPr>
              <a:spcAft>
                <a:spcPts val="1200"/>
              </a:spcAft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  <a:sym typeface="+mn-ea"/>
              </a:rPr>
              <a:t>用户互动更加深入、多样化；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  <a:p>
            <a:pPr>
              <a:spcAft>
                <a:spcPts val="1200"/>
              </a:spcAft>
            </a:pPr>
            <a:r>
              <a:rPr lang="zh-CN" altLang="en-US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捕获你的忠诚用户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sym typeface="+mn-ea"/>
              </a:rPr>
              <a:t>；</a:t>
            </a:r>
            <a:endParaRPr lang="zh-CN" altLang="en-US" sz="14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609600" y="2147570"/>
            <a:ext cx="2853055" cy="50419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136650" y="2207260"/>
            <a:ext cx="1798955" cy="3848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为什么要做</a:t>
            </a:r>
            <a:r>
              <a:rPr lang="en-US" altLang="zh-CN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APP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最好，还要有一个家纺</a:t>
            </a:r>
            <a:r>
              <a:rPr lang="en-US" altLang="zh-CN" sz="2800" b="1" dirty="0">
                <a:sym typeface="+mn-ea"/>
              </a:rPr>
              <a:t>APP</a:t>
            </a:r>
            <a:endParaRPr lang="zh-CN" altLang="en-US" sz="2800" b="1" dirty="0"/>
          </a:p>
        </p:txBody>
      </p:sp>
      <p:sp>
        <p:nvSpPr>
          <p:cNvPr id="26" name="矩形 25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7742" y="2440272"/>
            <a:ext cx="2149148" cy="30124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1981" y="2651760"/>
            <a:ext cx="1143849" cy="117987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118" y="2068830"/>
            <a:ext cx="2323064" cy="41298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01" y="2068830"/>
            <a:ext cx="3016273" cy="4227830"/>
          </a:xfrm>
          <a:prstGeom prst="rect">
            <a:avLst/>
          </a:prstGeom>
        </p:spPr>
      </p:pic>
      <p:sp>
        <p:nvSpPr>
          <p:cNvPr id="2" name="AutoShape 2" descr="http://i.epochtimes.com/assets/uploads/2012/10/121002132902226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AutoShape 4" descr="http://i.epochtimes.com/assets/uploads/2012/10/121002132902226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TextBox 10"/>
          <p:cNvSpPr txBox="1"/>
          <p:nvPr/>
        </p:nvSpPr>
        <p:spPr>
          <a:xfrm>
            <a:off x="7914005" y="2821305"/>
            <a:ext cx="3844925" cy="1214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消费者：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l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这个卖花的连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APP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都有，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l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一定很有实力！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" name="图片 1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344" y="2821305"/>
            <a:ext cx="935037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 descr="图层 131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4080" y="1580515"/>
            <a:ext cx="2909570" cy="4801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椭圆 8"/>
          <p:cNvSpPr/>
          <p:nvPr/>
        </p:nvSpPr>
        <p:spPr>
          <a:xfrm>
            <a:off x="3528695" y="3696970"/>
            <a:ext cx="704850" cy="668020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倒腾个</a:t>
            </a:r>
            <a:r>
              <a:rPr lang="en-US" altLang="zh-CN" sz="2800" b="1" dirty="0">
                <a:sym typeface="+mn-ea"/>
              </a:rPr>
              <a:t>APP</a:t>
            </a:r>
            <a:r>
              <a:rPr lang="zh-CN" altLang="en-US" sz="2800" b="1" dirty="0">
                <a:sym typeface="+mn-ea"/>
              </a:rPr>
              <a:t>有啥用？</a:t>
            </a:r>
            <a:endParaRPr lang="zh-CN" altLang="en-US" sz="2800" b="1" dirty="0"/>
          </a:p>
        </p:txBody>
      </p:sp>
      <p:sp>
        <p:nvSpPr>
          <p:cNvPr id="13" name="矩形 1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4122" y="3840480"/>
            <a:ext cx="415992" cy="41949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effectLst/>
          <a:scene3d>
            <a:camera prst="perspective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589" y="1693254"/>
            <a:ext cx="6267234" cy="317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右箭头 2"/>
          <p:cNvSpPr>
            <a:spLocks noChangeArrowheads="1"/>
          </p:cNvSpPr>
          <p:nvPr/>
        </p:nvSpPr>
        <p:spPr bwMode="auto">
          <a:xfrm>
            <a:off x="4540547" y="2475162"/>
            <a:ext cx="1733578" cy="1323975"/>
          </a:xfrm>
          <a:prstGeom prst="rightArrow">
            <a:avLst>
              <a:gd name="adj1" fmla="val 61213"/>
              <a:gd name="adj2" fmla="val 49999"/>
            </a:avLst>
          </a:prstGeom>
          <a:gradFill rotWithShape="1">
            <a:gsLst>
              <a:gs pos="0">
                <a:srgbClr val="BCBCBC">
                  <a:alpha val="68999"/>
                </a:srgb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/>
              <a:t>网站妥了，该如何管理呢？</a:t>
            </a:r>
            <a:endParaRPr lang="zh-CN" altLang="en-US" sz="2800" b="1" dirty="0"/>
          </a:p>
        </p:txBody>
      </p:sp>
      <p:sp>
        <p:nvSpPr>
          <p:cNvPr id="24" name="矩形 23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26" name="六边形 25"/>
          <p:cNvSpPr/>
          <p:nvPr/>
        </p:nvSpPr>
        <p:spPr>
          <a:xfrm rot="1826164">
            <a:off x="2011680" y="1967865"/>
            <a:ext cx="1733550" cy="1494790"/>
          </a:xfrm>
          <a:prstGeom prst="hexagon">
            <a:avLst>
              <a:gd name="adj" fmla="val 29407"/>
              <a:gd name="vf" fmla="val 115470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六边形 26"/>
          <p:cNvSpPr/>
          <p:nvPr/>
        </p:nvSpPr>
        <p:spPr>
          <a:xfrm rot="1826164">
            <a:off x="2834640" y="3413125"/>
            <a:ext cx="1750060" cy="1509395"/>
          </a:xfrm>
          <a:prstGeom prst="hexagon">
            <a:avLst>
              <a:gd name="adj" fmla="val 29407"/>
              <a:gd name="vf" fmla="val 115470"/>
            </a:avLst>
          </a:prstGeom>
          <a:solidFill>
            <a:srgbClr val="FF66F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六边形 27"/>
          <p:cNvSpPr/>
          <p:nvPr/>
        </p:nvSpPr>
        <p:spPr>
          <a:xfrm rot="1826164">
            <a:off x="1163320" y="3413125"/>
            <a:ext cx="1750060" cy="1509395"/>
          </a:xfrm>
          <a:prstGeom prst="hexagon">
            <a:avLst>
              <a:gd name="adj" fmla="val 29407"/>
              <a:gd name="vf" fmla="val 115470"/>
            </a:avLst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六边形 28"/>
          <p:cNvSpPr/>
          <p:nvPr/>
        </p:nvSpPr>
        <p:spPr>
          <a:xfrm rot="1826164">
            <a:off x="367030" y="1930400"/>
            <a:ext cx="1750060" cy="1509395"/>
          </a:xfrm>
          <a:prstGeom prst="hexagon">
            <a:avLst>
              <a:gd name="adj" fmla="val 29407"/>
              <a:gd name="vf" fmla="val 115470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TextBox 24"/>
          <p:cNvSpPr txBox="1"/>
          <p:nvPr/>
        </p:nvSpPr>
        <p:spPr>
          <a:xfrm>
            <a:off x="466886" y="2485097"/>
            <a:ext cx="1483197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PC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网站</a:t>
            </a:r>
            <a:endParaRPr lang="zh-CN" altLang="en-US" sz="20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TextBox 25"/>
          <p:cNvSpPr txBox="1"/>
          <p:nvPr/>
        </p:nvSpPr>
        <p:spPr>
          <a:xfrm>
            <a:off x="2158571" y="2485097"/>
            <a:ext cx="1483197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移动网站</a:t>
            </a:r>
            <a:endParaRPr lang="zh-CN" altLang="en-US" sz="20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TextBox 27"/>
          <p:cNvSpPr txBox="1"/>
          <p:nvPr/>
        </p:nvSpPr>
        <p:spPr>
          <a:xfrm>
            <a:off x="1291190" y="3965285"/>
            <a:ext cx="1483197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微信公众号</a:t>
            </a:r>
            <a:endParaRPr lang="zh-CN" altLang="en-US" sz="20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TextBox 28"/>
          <p:cNvSpPr txBox="1"/>
          <p:nvPr/>
        </p:nvSpPr>
        <p:spPr>
          <a:xfrm>
            <a:off x="2962235" y="3954064"/>
            <a:ext cx="1483197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手机</a:t>
            </a:r>
            <a:r>
              <a:rPr lang="en-US" altLang="zh-CN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APP</a:t>
            </a:r>
            <a:endParaRPr lang="en-US" altLang="zh-CN" sz="20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TextBox 10"/>
          <p:cNvSpPr txBox="1"/>
          <p:nvPr/>
        </p:nvSpPr>
        <p:spPr>
          <a:xfrm>
            <a:off x="2378710" y="5638800"/>
            <a:ext cx="760857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最好的管理方法：</a:t>
            </a:r>
            <a:r>
              <a:rPr lang="zh-CN" altLang="en-US" sz="28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将所有站点纳入一个平台管理</a:t>
            </a:r>
            <a:endParaRPr lang="zh-CN" altLang="en-US" sz="28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图片\web_design_el_paso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8"/>
          <a:stretch>
            <a:fillRect/>
          </a:stretch>
        </p:blipFill>
        <p:spPr bwMode="auto">
          <a:xfrm>
            <a:off x="3495675" y="1456690"/>
            <a:ext cx="4924425" cy="315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92973" y="4495726"/>
            <a:ext cx="9579935" cy="659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PC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网站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手机网站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微信公众号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+APP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都做好了，钱也花了</a:t>
            </a:r>
            <a:endParaRPr lang="zh-CN" alt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发起你的家纺攻势！</a:t>
            </a:r>
            <a:endParaRPr lang="zh-CN" altLang="en-US" sz="2800" b="1" dirty="0"/>
          </a:p>
        </p:txBody>
      </p:sp>
      <p:sp>
        <p:nvSpPr>
          <p:cNvPr id="26" name="矩形 25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6" name="文本框 5"/>
          <p:cNvSpPr txBox="1"/>
          <p:nvPr/>
        </p:nvSpPr>
        <p:spPr>
          <a:xfrm>
            <a:off x="3704590" y="5346065"/>
            <a:ext cx="4556760" cy="48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是时候让他们来掏点钱了！</a:t>
            </a:r>
            <a:endParaRPr lang="zh-CN" altLang="en-US" sz="2400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96951" y="1703705"/>
            <a:ext cx="4123690" cy="4424045"/>
          </a:xfrm>
        </p:spPr>
        <p:txBody>
          <a:bodyPr>
            <a:normAutofit fontScale="97500"/>
          </a:bodyPr>
          <a:lstStyle/>
          <a:p>
            <a:r>
              <a:rPr lang="zh-CN" altLang="en-US" sz="2160" b="1" dirty="0"/>
              <a:t>行业背景</a:t>
            </a:r>
            <a:endParaRPr lang="zh-CN" altLang="en-US" sz="2160" b="1" dirty="0"/>
          </a:p>
          <a:p>
            <a:r>
              <a:rPr lang="zh-CN" altLang="en-US" sz="2160" b="1" dirty="0"/>
              <a:t>云平台建设</a:t>
            </a:r>
            <a:endParaRPr lang="zh-CN" altLang="en-US" sz="2160" b="1" dirty="0"/>
          </a:p>
          <a:p>
            <a:r>
              <a:rPr lang="zh-CN" altLang="en-US" sz="2160" dirty="0"/>
              <a:t>我们需要什么样的</a:t>
            </a:r>
            <a:r>
              <a:rPr lang="en-US" altLang="zh-CN" sz="2160" dirty="0"/>
              <a:t>PC</a:t>
            </a:r>
            <a:r>
              <a:rPr lang="zh-CN" altLang="en-US" sz="2160" dirty="0"/>
              <a:t>网站？</a:t>
            </a:r>
            <a:endParaRPr lang="zh-CN" altLang="en-US" sz="2160" dirty="0"/>
          </a:p>
          <a:p>
            <a:r>
              <a:rPr lang="zh-CN" altLang="en-US" sz="2160" dirty="0"/>
              <a:t>我们需要什么样手机站？</a:t>
            </a:r>
            <a:endParaRPr lang="zh-CN" altLang="en-US" sz="2160" dirty="0"/>
          </a:p>
          <a:p>
            <a:r>
              <a:rPr lang="zh-CN" altLang="en-US" sz="2160" dirty="0"/>
              <a:t>为什么要用微信公众号</a:t>
            </a:r>
            <a:r>
              <a:rPr lang="en-US" altLang="zh-CN" sz="2160" dirty="0"/>
              <a:t>?</a:t>
            </a:r>
            <a:endParaRPr lang="en-US" altLang="zh-CN" sz="2160" dirty="0"/>
          </a:p>
          <a:p>
            <a:r>
              <a:rPr lang="zh-CN" altLang="en-US" sz="2160" dirty="0"/>
              <a:t>为什么要用</a:t>
            </a:r>
            <a:r>
              <a:rPr lang="en-US" altLang="zh-CN" sz="2160" dirty="0"/>
              <a:t>APP?</a:t>
            </a:r>
            <a:endParaRPr lang="en-US" altLang="zh-CN" sz="2160" dirty="0"/>
          </a:p>
          <a:p>
            <a:r>
              <a:rPr lang="zh-CN" altLang="en-US" sz="2160" dirty="0"/>
              <a:t>我们需要什么样管理系统</a:t>
            </a:r>
            <a:r>
              <a:rPr lang="en-US" altLang="zh-CN" sz="2160" dirty="0"/>
              <a:t>?</a:t>
            </a:r>
            <a:endParaRPr lang="en-US" altLang="zh-CN" sz="2160" dirty="0"/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996918" y="59259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b="1" dirty="0"/>
              <a:t>目录</a:t>
            </a:r>
            <a:endParaRPr lang="zh-CN" altLang="en-US" b="1" dirty="0"/>
          </a:p>
          <a:p>
            <a:pPr algn="l"/>
            <a:endParaRPr lang="zh-CN" altLang="en-US" b="1" dirty="0"/>
          </a:p>
        </p:txBody>
      </p:sp>
      <p:sp>
        <p:nvSpPr>
          <p:cNvPr id="2" name="矩形 1"/>
          <p:cNvSpPr/>
          <p:nvPr/>
        </p:nvSpPr>
        <p:spPr>
          <a:xfrm>
            <a:off x="1136650" y="123888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内容占位符 2"/>
          <p:cNvSpPr txBox="1"/>
          <p:nvPr/>
        </p:nvSpPr>
        <p:spPr>
          <a:xfrm>
            <a:off x="6003747" y="1703704"/>
            <a:ext cx="3920839" cy="388305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160" b="1" dirty="0"/>
              <a:t>运营方案</a:t>
            </a:r>
            <a:endParaRPr lang="en-US" altLang="zh-CN" sz="2160" b="1" dirty="0"/>
          </a:p>
          <a:p>
            <a:r>
              <a:rPr lang="en-US" altLang="zh-CN" sz="2160" dirty="0"/>
              <a:t>1</a:t>
            </a:r>
            <a:r>
              <a:rPr lang="zh-CN" altLang="en-US" sz="2160" dirty="0"/>
              <a:t>、如何吸粉引流</a:t>
            </a:r>
            <a:r>
              <a:rPr lang="en-US" altLang="zh-CN" sz="2160" dirty="0"/>
              <a:t>?</a:t>
            </a:r>
            <a:endParaRPr lang="en-US" altLang="zh-CN" sz="2160" dirty="0"/>
          </a:p>
          <a:p>
            <a:r>
              <a:rPr lang="en-US" altLang="zh-CN" sz="2160" dirty="0"/>
              <a:t>2</a:t>
            </a:r>
            <a:r>
              <a:rPr lang="zh-CN" altLang="en-US" sz="2160" dirty="0"/>
              <a:t>、如何促进用户消费</a:t>
            </a:r>
            <a:r>
              <a:rPr lang="en-US" altLang="zh-CN" sz="2160" dirty="0"/>
              <a:t>?</a:t>
            </a:r>
            <a:endParaRPr lang="en-US" altLang="zh-CN" sz="2160" dirty="0"/>
          </a:p>
          <a:p>
            <a:r>
              <a:rPr lang="en-US" altLang="zh-CN" sz="2160" dirty="0"/>
              <a:t>3</a:t>
            </a:r>
            <a:r>
              <a:rPr lang="zh-CN" altLang="en-US" sz="2160" dirty="0"/>
              <a:t>、如何让用户多次消费</a:t>
            </a:r>
            <a:r>
              <a:rPr lang="en-US" altLang="zh-CN" sz="2160" dirty="0"/>
              <a:t>?</a:t>
            </a:r>
            <a:endParaRPr lang="en-US" altLang="zh-CN" sz="2160" dirty="0"/>
          </a:p>
          <a:p>
            <a:r>
              <a:rPr lang="en-US" altLang="zh-CN" sz="2160" dirty="0"/>
              <a:t>4</a:t>
            </a:r>
            <a:r>
              <a:rPr lang="zh-CN" altLang="en-US" sz="2160" dirty="0"/>
              <a:t>、如何实现口碑营销？</a:t>
            </a:r>
            <a:endParaRPr lang="zh-CN" altLang="en-US" sz="2160" dirty="0"/>
          </a:p>
          <a:p>
            <a:r>
              <a:rPr lang="en-US" altLang="zh-CN" sz="2160" dirty="0"/>
              <a:t>5</a:t>
            </a:r>
            <a:r>
              <a:rPr lang="zh-CN" altLang="en-US" sz="2160" dirty="0"/>
              <a:t>、线上如何推广？</a:t>
            </a:r>
            <a:endParaRPr lang="zh-CN" altLang="en-US" sz="2160" dirty="0"/>
          </a:p>
          <a:p>
            <a:r>
              <a:rPr lang="en-US" altLang="zh-CN" sz="2160" dirty="0"/>
              <a:t>6</a:t>
            </a:r>
            <a:r>
              <a:rPr lang="zh-CN" altLang="en-US" sz="2160" dirty="0"/>
              <a:t>、线下如何推广？</a:t>
            </a:r>
            <a:endParaRPr lang="zh-CN" altLang="en-US" sz="2160" dirty="0"/>
          </a:p>
          <a:p>
            <a:endParaRPr lang="zh-CN" altLang="en-US" sz="216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1659635" y="2778323"/>
            <a:ext cx="10167655" cy="1174207"/>
          </a:xfrm>
          <a:custGeom>
            <a:avLst/>
            <a:gdLst>
              <a:gd name="connsiteX0" fmla="*/ 0 w 7315200"/>
              <a:gd name="connsiteY0" fmla="*/ 203994 h 1174207"/>
              <a:gd name="connsiteX1" fmla="*/ 691376 w 7315200"/>
              <a:gd name="connsiteY1" fmla="*/ 627741 h 1174207"/>
              <a:gd name="connsiteX2" fmla="*/ 1405054 w 7315200"/>
              <a:gd name="connsiteY2" fmla="*/ 817311 h 1174207"/>
              <a:gd name="connsiteX3" fmla="*/ 3189249 w 7315200"/>
              <a:gd name="connsiteY3" fmla="*/ 3272 h 1174207"/>
              <a:gd name="connsiteX4" fmla="*/ 5263376 w 7315200"/>
              <a:gd name="connsiteY4" fmla="*/ 1174150 h 1174207"/>
              <a:gd name="connsiteX5" fmla="*/ 7259444 w 7315200"/>
              <a:gd name="connsiteY5" fmla="*/ 59028 h 1174207"/>
              <a:gd name="connsiteX6" fmla="*/ 7259444 w 7315200"/>
              <a:gd name="connsiteY6" fmla="*/ 59028 h 1174207"/>
              <a:gd name="connsiteX7" fmla="*/ 7315200 w 7315200"/>
              <a:gd name="connsiteY7" fmla="*/ 4787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15200" h="1174207">
                <a:moveTo>
                  <a:pt x="0" y="203994"/>
                </a:moveTo>
                <a:cubicBezTo>
                  <a:pt x="228600" y="364758"/>
                  <a:pt x="457200" y="525522"/>
                  <a:pt x="691376" y="627741"/>
                </a:cubicBezTo>
                <a:cubicBezTo>
                  <a:pt x="925552" y="729960"/>
                  <a:pt x="988742" y="921389"/>
                  <a:pt x="1405054" y="817311"/>
                </a:cubicBezTo>
                <a:cubicBezTo>
                  <a:pt x="1821366" y="713233"/>
                  <a:pt x="2546195" y="-56201"/>
                  <a:pt x="3189249" y="3272"/>
                </a:cubicBezTo>
                <a:cubicBezTo>
                  <a:pt x="3832303" y="62745"/>
                  <a:pt x="4585010" y="1164857"/>
                  <a:pt x="5263376" y="1174150"/>
                </a:cubicBezTo>
                <a:cubicBezTo>
                  <a:pt x="5941742" y="1183443"/>
                  <a:pt x="7259444" y="59028"/>
                  <a:pt x="7259444" y="59028"/>
                </a:cubicBezTo>
                <a:lnTo>
                  <a:pt x="7259444" y="59028"/>
                </a:lnTo>
                <a:lnTo>
                  <a:pt x="7315200" y="47877"/>
                </a:lnTo>
              </a:path>
            </a:pathLst>
          </a:custGeom>
          <a:noFill/>
          <a:ln w="76200">
            <a:solidFill>
              <a:srgbClr val="FFC0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7"/>
          <p:cNvSpPr>
            <a:spLocks noChangeArrowheads="1"/>
          </p:cNvSpPr>
          <p:nvPr/>
        </p:nvSpPr>
        <p:spPr bwMode="auto">
          <a:xfrm>
            <a:off x="2318105" y="3166311"/>
            <a:ext cx="1355235" cy="13557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趁时机</a:t>
            </a:r>
            <a:endParaRPr lang="en-US" altLang="zh-CN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促消费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" name="椭圆 8"/>
          <p:cNvSpPr>
            <a:spLocks noChangeArrowheads="1"/>
          </p:cNvSpPr>
          <p:nvPr/>
        </p:nvSpPr>
        <p:spPr bwMode="auto">
          <a:xfrm>
            <a:off x="567150" y="2268656"/>
            <a:ext cx="1355235" cy="13557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先吸粉</a:t>
            </a:r>
            <a:endParaRPr lang="en-US" altLang="zh-CN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聚人气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" name="椭圆 9"/>
          <p:cNvSpPr>
            <a:spLocks noChangeArrowheads="1"/>
          </p:cNvSpPr>
          <p:nvPr/>
        </p:nvSpPr>
        <p:spPr bwMode="auto">
          <a:xfrm>
            <a:off x="4164603" y="2262614"/>
            <a:ext cx="1355235" cy="13557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回头客</a:t>
            </a:r>
            <a:endParaRPr lang="en-US" altLang="zh-CN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再赚点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0" name="椭圆 7"/>
          <p:cNvSpPr>
            <a:spLocks noChangeArrowheads="1"/>
          </p:cNvSpPr>
          <p:nvPr/>
        </p:nvSpPr>
        <p:spPr bwMode="auto">
          <a:xfrm>
            <a:off x="8462467" y="3164931"/>
            <a:ext cx="1355235" cy="13557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线上</a:t>
            </a:r>
            <a:endParaRPr lang="en-US" altLang="zh-CN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推广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1" name="椭圆 7"/>
          <p:cNvSpPr>
            <a:spLocks noChangeArrowheads="1"/>
          </p:cNvSpPr>
          <p:nvPr/>
        </p:nvSpPr>
        <p:spPr bwMode="auto">
          <a:xfrm>
            <a:off x="6341802" y="2268656"/>
            <a:ext cx="1355235" cy="13557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建口碑</a:t>
            </a:r>
            <a:endParaRPr lang="en-US" altLang="zh-CN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多分享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1693515" y="5535575"/>
            <a:ext cx="9659795" cy="338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一步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一步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是魔鬼的步伐，是你的</a:t>
            </a:r>
            <a:r>
              <a:rPr lang="zh-CN" altLang="en-US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家纺营销计划</a:t>
            </a:r>
            <a:endParaRPr lang="zh-CN" altLang="en-US" sz="16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4" name="图片 1" descr="0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231" y="4970782"/>
            <a:ext cx="934699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标题 1"/>
          <p:cNvSpPr>
            <a:spLocks noGrp="1"/>
          </p:cNvSpPr>
          <p:nvPr/>
        </p:nvSpPr>
        <p:spPr>
          <a:xfrm>
            <a:off x="483330" y="225566"/>
            <a:ext cx="9599803" cy="618645"/>
          </a:xfrm>
          <a:prstGeom prst="rect">
            <a:avLst/>
          </a:prstGeom>
        </p:spPr>
        <p:txBody>
          <a:bodyPr vert="horz" lIns="91419" tIns="45709" rIns="91419" bIns="45709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让客户掏钱，我是这样打算的</a:t>
            </a:r>
            <a:r>
              <a:rPr lang="en-US" altLang="zh-CN" sz="2800" b="1" dirty="0">
                <a:sym typeface="+mn-ea"/>
              </a:rPr>
              <a:t>...</a:t>
            </a:r>
            <a:endParaRPr lang="zh-CN" altLang="en-US" sz="2800" b="1" dirty="0"/>
          </a:p>
        </p:txBody>
      </p:sp>
      <p:sp>
        <p:nvSpPr>
          <p:cNvPr id="26" name="矩形 25"/>
          <p:cNvSpPr/>
          <p:nvPr/>
        </p:nvSpPr>
        <p:spPr>
          <a:xfrm>
            <a:off x="611585" y="871855"/>
            <a:ext cx="8370717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2" name="椭圆 7"/>
          <p:cNvSpPr>
            <a:spLocks noChangeArrowheads="1"/>
          </p:cNvSpPr>
          <p:nvPr/>
        </p:nvSpPr>
        <p:spPr bwMode="auto">
          <a:xfrm>
            <a:off x="10452172" y="2318495"/>
            <a:ext cx="1355235" cy="13557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线下</a:t>
            </a:r>
            <a:endParaRPr lang="en-US" altLang="zh-CN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推广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522" y="1341084"/>
            <a:ext cx="585353" cy="577109"/>
          </a:xfr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11" y="2018078"/>
            <a:ext cx="585353" cy="577109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875" y="744579"/>
            <a:ext cx="585353" cy="57710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092" y="221353"/>
            <a:ext cx="585353" cy="57710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522" y="186866"/>
            <a:ext cx="585353" cy="57710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451" y="754776"/>
            <a:ext cx="585353" cy="57710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464" y="1331885"/>
            <a:ext cx="585353" cy="577109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242933" y="1850898"/>
            <a:ext cx="6178942" cy="3589324"/>
            <a:chOff x="6259" y="2703"/>
            <a:chExt cx="12493" cy="6844"/>
          </a:xfrm>
        </p:grpSpPr>
        <p:pic>
          <p:nvPicPr>
            <p:cNvPr id="4" name="图片 7" descr="摇一摇红包前台页2.gif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086"/>
            <a:stretch>
              <a:fillRect/>
            </a:stretch>
          </p:blipFill>
          <p:spPr bwMode="auto">
            <a:xfrm>
              <a:off x="9260" y="2703"/>
              <a:ext cx="9493" cy="6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59" y="2956"/>
              <a:ext cx="3001" cy="5180"/>
            </a:xfrm>
            <a:prstGeom prst="rect">
              <a:avLst/>
            </a:prstGeom>
          </p:spPr>
        </p:pic>
      </p:grpSp>
      <p:sp>
        <p:nvSpPr>
          <p:cNvPr id="23" name="文本框 22"/>
          <p:cNvSpPr txBox="1"/>
          <p:nvPr/>
        </p:nvSpPr>
        <p:spPr>
          <a:xfrm>
            <a:off x="609338" y="2533155"/>
            <a:ext cx="3584388" cy="2026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假设我们就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1000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块预算，金额随机，那么：</a:t>
            </a: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1000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元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红包金额随机（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0.05-0.5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元）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=</a:t>
            </a:r>
            <a:r>
              <a:rPr lang="en-US" altLang="zh-CN" sz="1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2000~20000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人</a:t>
            </a: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别忘了，领红包必须先让他关注你的公众号，不然就白忙活啦！</a:t>
            </a:r>
            <a:endParaRPr lang="en-US" altLang="zh-CN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TextBox 10"/>
          <p:cNvSpPr txBox="1"/>
          <p:nvPr/>
        </p:nvSpPr>
        <p:spPr>
          <a:xfrm>
            <a:off x="80010" y="5158275"/>
            <a:ext cx="12191999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这年头，一个微信运营的月薪就要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5-8K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，约等于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万粉丝！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有了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万粉丝，什么事情不好做呢？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zh-CN" sz="2800" b="1" dirty="0">
                <a:sym typeface="+mn-ea"/>
              </a:rPr>
              <a:t>论吸粉，有什么比发红包更有效？</a:t>
            </a:r>
            <a:endParaRPr lang="zh-CN" altLang="en-US" sz="2800" b="1" dirty="0"/>
          </a:p>
        </p:txBody>
      </p:sp>
      <p:sp>
        <p:nvSpPr>
          <p:cNvPr id="26" name="矩形 25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23" y="1690813"/>
            <a:ext cx="2190750" cy="3619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riz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286" y="1358903"/>
            <a:ext cx="1996070" cy="101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 descr="w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855" y="1347473"/>
            <a:ext cx="2031043" cy="101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" descr="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855" y="2515944"/>
            <a:ext cx="2031043" cy="96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4" descr="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855" y="3640329"/>
            <a:ext cx="2031043" cy="102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 descr="showbo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287" y="2527374"/>
            <a:ext cx="1996070" cy="96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6" descr="yh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287" y="3644101"/>
            <a:ext cx="1996070" cy="103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内容占位符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035" y="5152390"/>
            <a:ext cx="459105" cy="4527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305" y="5152390"/>
            <a:ext cx="459105" cy="45275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450" y="5152390"/>
            <a:ext cx="459105" cy="4527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75" y="5152390"/>
            <a:ext cx="459105" cy="45275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085" y="5152390"/>
            <a:ext cx="459105" cy="45275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30" y="5152390"/>
            <a:ext cx="459105" cy="45275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965" y="5152390"/>
            <a:ext cx="459105" cy="452755"/>
          </a:xfrm>
          <a:prstGeom prst="rect">
            <a:avLst/>
          </a:prstGeom>
        </p:spPr>
      </p:pic>
      <p:cxnSp>
        <p:nvCxnSpPr>
          <p:cNvPr id="19" name="肘形连接符 18"/>
          <p:cNvCxnSpPr>
            <a:stCxn id="4" idx="3"/>
          </p:cNvCxnSpPr>
          <p:nvPr/>
        </p:nvCxnSpPr>
        <p:spPr>
          <a:xfrm>
            <a:off x="7875721" y="1866664"/>
            <a:ext cx="1081805" cy="507761"/>
          </a:xfrm>
          <a:prstGeom prst="bentConnector3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肘形连接符 21"/>
          <p:cNvCxnSpPr>
            <a:stCxn id="8" idx="3"/>
          </p:cNvCxnSpPr>
          <p:nvPr/>
        </p:nvCxnSpPr>
        <p:spPr>
          <a:xfrm>
            <a:off x="7875722" y="3009263"/>
            <a:ext cx="1081803" cy="481889"/>
          </a:xfrm>
          <a:prstGeom prst="bentConnector3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肘形连接符 23"/>
          <p:cNvCxnSpPr/>
          <p:nvPr/>
        </p:nvCxnSpPr>
        <p:spPr>
          <a:xfrm>
            <a:off x="2215290" y="1672080"/>
            <a:ext cx="1081804" cy="438309"/>
          </a:xfrm>
          <a:prstGeom prst="bentConnector3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肘形连接符 25"/>
          <p:cNvCxnSpPr/>
          <p:nvPr/>
        </p:nvCxnSpPr>
        <p:spPr>
          <a:xfrm>
            <a:off x="7806506" y="4280438"/>
            <a:ext cx="1081804" cy="438309"/>
          </a:xfrm>
          <a:prstGeom prst="bentConnector3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肘形连接符 26"/>
          <p:cNvCxnSpPr/>
          <p:nvPr/>
        </p:nvCxnSpPr>
        <p:spPr>
          <a:xfrm>
            <a:off x="2215290" y="2726054"/>
            <a:ext cx="1081804" cy="438309"/>
          </a:xfrm>
          <a:prstGeom prst="bentConnector3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肘形连接符 27"/>
          <p:cNvCxnSpPr/>
          <p:nvPr/>
        </p:nvCxnSpPr>
        <p:spPr>
          <a:xfrm>
            <a:off x="2215290" y="3921629"/>
            <a:ext cx="1081804" cy="438309"/>
          </a:xfrm>
          <a:prstGeom prst="bentConnector3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577452" y="1723515"/>
            <a:ext cx="2164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现场搭建告白微信墙，用户发送文字、表情、图标上墙展示，提升销售现场热度！</a:t>
            </a:r>
            <a:endParaRPr lang="zh-CN" altLang="en-US" sz="1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77452" y="2801629"/>
            <a:ext cx="2164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网站上展示消费者甜蜜相册，留住感动瞬间，让家纺与爱永存！</a:t>
            </a:r>
            <a:endParaRPr lang="zh-CN" altLang="en-US" sz="1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526523" y="1504165"/>
            <a:ext cx="2011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提供摇一摇会员福利，奖品回馈，让你的用户更加爱你！</a:t>
            </a:r>
            <a:endParaRPr lang="zh-CN" altLang="en-US" sz="1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77452" y="4022122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多种微信场景下都可派发红包，</a:t>
            </a:r>
            <a:endParaRPr lang="en-US" altLang="zh-CN" sz="1200" dirty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吸粉最给力！</a:t>
            </a:r>
            <a:endParaRPr lang="zh-CN" altLang="en-US" sz="1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8527380" y="2635271"/>
            <a:ext cx="2040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将浓情蜜意场景化，图文、音乐、特效齐上阵，既节约推广成本，更能打动用户！</a:t>
            </a:r>
            <a:endParaRPr lang="en-US" altLang="zh-CN" sz="1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505258" y="3801981"/>
            <a:ext cx="2062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红包摇一摇，更有惊喜感。还可加入优惠券、代金券、会员卡等更有转化率的奖品</a:t>
            </a:r>
            <a:endParaRPr lang="en-US" altLang="zh-CN" sz="1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454057" y="5809928"/>
            <a:ext cx="6877050" cy="48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那些要掏钱的客户</a:t>
            </a:r>
            <a:r>
              <a:rPr lang="en-US" altLang="zh-CN" sz="24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…</a:t>
            </a:r>
            <a:r>
              <a:rPr lang="zh-CN" altLang="en-US" sz="24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听着，你们已经被我们包围了</a:t>
            </a:r>
            <a:endParaRPr lang="zh-CN" altLang="en-US" sz="24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矩形​​ 36"/>
          <p:cNvSpPr/>
          <p:nvPr/>
        </p:nvSpPr>
        <p:spPr bwMode="auto">
          <a:xfrm>
            <a:off x="690340" y="1425848"/>
            <a:ext cx="1465189" cy="28733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微信墙</a:t>
            </a:r>
            <a:endParaRPr lang="zh-CN" altLang="en-US" sz="16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矩形​​ 36"/>
          <p:cNvSpPr/>
          <p:nvPr/>
        </p:nvSpPr>
        <p:spPr bwMode="auto">
          <a:xfrm>
            <a:off x="690339" y="2490151"/>
            <a:ext cx="1465189" cy="28733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微相册</a:t>
            </a:r>
            <a:endParaRPr lang="zh-CN" altLang="en-US" sz="16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矩形​​ 36"/>
          <p:cNvSpPr/>
          <p:nvPr/>
        </p:nvSpPr>
        <p:spPr bwMode="auto">
          <a:xfrm>
            <a:off x="690338" y="3687795"/>
            <a:ext cx="1465189" cy="28733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现金红包</a:t>
            </a:r>
            <a:endParaRPr lang="zh-CN" altLang="en-US" sz="16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矩形​​ 36"/>
          <p:cNvSpPr/>
          <p:nvPr/>
        </p:nvSpPr>
        <p:spPr bwMode="auto">
          <a:xfrm>
            <a:off x="9040423" y="2125036"/>
            <a:ext cx="1465189" cy="28733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摇大奖</a:t>
            </a:r>
            <a:endParaRPr lang="zh-CN" altLang="en-US" sz="16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矩形​​ 36"/>
          <p:cNvSpPr/>
          <p:nvPr/>
        </p:nvSpPr>
        <p:spPr bwMode="auto">
          <a:xfrm>
            <a:off x="9031257" y="3251972"/>
            <a:ext cx="1465189" cy="28733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微场景</a:t>
            </a:r>
            <a:endParaRPr lang="zh-CN" altLang="en-US" sz="16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" name="矩形​​ 36"/>
          <p:cNvSpPr/>
          <p:nvPr/>
        </p:nvSpPr>
        <p:spPr bwMode="auto">
          <a:xfrm>
            <a:off x="9040423" y="4455731"/>
            <a:ext cx="1465189" cy="28733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摇红包</a:t>
            </a:r>
            <a:endParaRPr lang="zh-CN" altLang="en-US" sz="16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只发红包太单调？这些吸粉工具也要用起来！</a:t>
            </a:r>
            <a:endParaRPr lang="zh-CN" altLang="en-US" sz="2800" b="1" dirty="0"/>
          </a:p>
        </p:txBody>
      </p:sp>
      <p:sp>
        <p:nvSpPr>
          <p:cNvPr id="10" name="矩形 9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64356" y="5782593"/>
            <a:ext cx="10186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一款”美丽女人节“小游戏：只需简单几步，就能引爆情人节营销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574530" y="796925"/>
            <a:ext cx="2000885" cy="1542415"/>
            <a:chOff x="14699" y="254"/>
            <a:chExt cx="4111" cy="333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0" y="2393"/>
              <a:ext cx="1230" cy="1193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23" y="1373"/>
              <a:ext cx="925" cy="92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69" y="1329"/>
              <a:ext cx="925" cy="92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22" y="254"/>
              <a:ext cx="924" cy="92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99" y="449"/>
              <a:ext cx="924" cy="924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2" y="355"/>
              <a:ext cx="925" cy="925"/>
            </a:xfrm>
            <a:prstGeom prst="rect">
              <a:avLst/>
            </a:prstGeom>
          </p:spPr>
        </p:pic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205" y="2277110"/>
            <a:ext cx="145542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865" y="2277110"/>
            <a:ext cx="145542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3345" y="2277110"/>
            <a:ext cx="1664335" cy="271272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43805" y="2277110"/>
            <a:ext cx="1613535" cy="271272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621155" y="1816100"/>
            <a:ext cx="1299210" cy="31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活动首页                             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556635" y="1816100"/>
            <a:ext cx="1156335" cy="31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活动规则                             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384165" y="1816100"/>
            <a:ext cx="1238885" cy="31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中奖名单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377430" y="1816100"/>
            <a:ext cx="1309370" cy="31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活动界面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5475" y="2277110"/>
            <a:ext cx="1707515" cy="271272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299575" y="1827530"/>
            <a:ext cx="1208405" cy="31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中奖界面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0650" y="5103495"/>
            <a:ext cx="9338310" cy="372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9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有了粉丝就要多互动，热闹小游戏玩起来！</a:t>
            </a:r>
            <a:endParaRPr lang="zh-CN" altLang="en-US" sz="2800" b="1" dirty="0"/>
          </a:p>
        </p:txBody>
      </p:sp>
      <p:sp>
        <p:nvSpPr>
          <p:cNvPr id="10" name="矩形 9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35" y="1101147"/>
            <a:ext cx="2190750" cy="3619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39122" y="2537618"/>
            <a:ext cx="1449163" cy="24522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8581" y="2468901"/>
            <a:ext cx="484179" cy="4482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72760" y="2855123"/>
            <a:ext cx="484179" cy="44821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30483" y="3303339"/>
            <a:ext cx="484179" cy="448216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29131" y="3756468"/>
            <a:ext cx="484179" cy="448216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82787" y="4142690"/>
            <a:ext cx="484179" cy="448216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83916" y="4598447"/>
            <a:ext cx="473024" cy="39138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12768" y="1971841"/>
            <a:ext cx="2335778" cy="104900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3348" y="1971841"/>
            <a:ext cx="2335778" cy="104900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768" y="3177173"/>
            <a:ext cx="2335778" cy="104900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348" y="3177173"/>
            <a:ext cx="2335778" cy="104900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83868" y="1971969"/>
            <a:ext cx="5170738" cy="909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游戏不在乎多少，要的是新奇好玩！</a:t>
            </a:r>
            <a:endParaRPr lang="zh-CN" altLang="en-US" sz="2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1200150" lvl="2" indent="-285750">
              <a:spcAft>
                <a:spcPts val="600"/>
              </a:spcAft>
              <a:buFont typeface="Arial" pitchFamily="34" charset="0"/>
              <a:buChar char="•"/>
            </a:pP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文本框 5"/>
          <p:cNvSpPr txBox="1"/>
          <p:nvPr/>
        </p:nvSpPr>
        <p:spPr>
          <a:xfrm>
            <a:off x="1024311" y="4831354"/>
            <a:ext cx="10573976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以红包、积分、优惠券、折扣卡等等为奖品激励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有诱惑力，更有转化率！</a:t>
            </a:r>
            <a:endParaRPr lang="zh-CN" altLang="en-US" sz="20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多款小游戏现已加入肯</a:t>
            </a:r>
            <a:r>
              <a:rPr lang="en-US" altLang="zh-CN" sz="2800" b="1" dirty="0">
                <a:sym typeface="+mn-ea"/>
              </a:rPr>
              <a:t>X</a:t>
            </a:r>
            <a:r>
              <a:rPr lang="zh-CN" altLang="en-US" sz="2800" b="1" dirty="0">
                <a:sym typeface="+mn-ea"/>
              </a:rPr>
              <a:t>基豪华午餐！</a:t>
            </a:r>
            <a:endParaRPr lang="zh-CN" altLang="en-US" sz="2800" b="1" dirty="0"/>
          </a:p>
        </p:txBody>
      </p:sp>
      <p:sp>
        <p:nvSpPr>
          <p:cNvPr id="8" name="矩形 7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3" name="文本框 12"/>
          <p:cNvSpPr txBox="1"/>
          <p:nvPr/>
        </p:nvSpPr>
        <p:spPr>
          <a:xfrm>
            <a:off x="-203835" y="2698750"/>
            <a:ext cx="4613910" cy="1436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00150" lvl="2" indent="-285750" algn="l">
              <a:spcAft>
                <a:spcPts val="600"/>
              </a:spcAft>
              <a:buFont typeface="Arial" pitchFamily="34" charset="0"/>
              <a:buChar char="•"/>
            </a:pPr>
            <a:r>
              <a:rPr lang="zh-CN" altLang="en-US" dirty="0">
                <a:latin typeface="微软雅黑" pitchFamily="34" charset="-122"/>
                <a:ea typeface="微软雅黑" pitchFamily="34" charset="-122"/>
                <a:sym typeface="+mn-ea"/>
              </a:rPr>
              <a:t>在玩乐中完成营销</a:t>
            </a: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pPr marL="1200150" lvl="2" indent="-285750" algn="l">
              <a:spcAft>
                <a:spcPts val="600"/>
              </a:spcAft>
              <a:buFont typeface="Arial" pitchFamily="34" charset="0"/>
              <a:buChar char="•"/>
            </a:pPr>
            <a:r>
              <a:rPr lang="zh-CN" altLang="en-US" dirty="0">
                <a:latin typeface="微软雅黑" pitchFamily="34" charset="-122"/>
                <a:ea typeface="微软雅黑" pitchFamily="34" charset="-122"/>
                <a:sym typeface="+mn-ea"/>
              </a:rPr>
              <a:t>在奖励中实现销售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  <a:p>
            <a:pPr marL="1200150" lvl="2" indent="-285750" algn="l">
              <a:spcAft>
                <a:spcPts val="600"/>
              </a:spcAft>
              <a:buFont typeface="Arial" pitchFamily="34" charset="0"/>
              <a:buChar char="•"/>
            </a:pPr>
            <a:r>
              <a:rPr lang="zh-CN" altLang="en-US" dirty="0">
                <a:latin typeface="微软雅黑" pitchFamily="34" charset="-122"/>
                <a:ea typeface="微软雅黑" pitchFamily="34" charset="-122"/>
                <a:sym typeface="+mn-ea"/>
              </a:rPr>
              <a:t>趣味传播，不招人烦</a:t>
            </a: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pPr marL="1200150" lvl="2" indent="-285750" algn="l">
              <a:spcAft>
                <a:spcPts val="600"/>
              </a:spcAft>
              <a:buFont typeface="Arial" pitchFamily="34" charset="0"/>
              <a:buChar char="•"/>
            </a:pPr>
            <a:r>
              <a:rPr lang="zh-CN" altLang="en-US" dirty="0">
                <a:latin typeface="微软雅黑" pitchFamily="34" charset="-122"/>
                <a:ea typeface="微软雅黑" pitchFamily="34" charset="-122"/>
                <a:sym typeface="+mn-ea"/>
              </a:rPr>
              <a:t>高效消费转化，提升销售业绩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9446481" y="844211"/>
            <a:ext cx="1812925" cy="1175385"/>
            <a:chOff x="15881" y="355"/>
            <a:chExt cx="3440" cy="2230"/>
          </a:xfrm>
        </p:grpSpPr>
        <p:pic>
          <p:nvPicPr>
            <p:cNvPr id="16" name="内容占位符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3" y="482"/>
              <a:ext cx="948" cy="948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2" y="1637"/>
              <a:ext cx="948" cy="948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3" y="1637"/>
              <a:ext cx="948" cy="948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1" y="355"/>
              <a:ext cx="948" cy="94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2" y="425"/>
              <a:ext cx="948" cy="948"/>
            </a:xfrm>
            <a:prstGeom prst="rect">
              <a:avLst/>
            </a:prstGeom>
          </p:spPr>
        </p:pic>
      </p:grpSp>
      <p:sp>
        <p:nvSpPr>
          <p:cNvPr id="13" name="文本框 5"/>
          <p:cNvSpPr txBox="1"/>
          <p:nvPr/>
        </p:nvSpPr>
        <p:spPr>
          <a:xfrm>
            <a:off x="809046" y="5090434"/>
            <a:ext cx="10573976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itchFamily="34" charset="-122"/>
                <a:ea typeface="微软雅黑" pitchFamily="34" charset="-122"/>
              </a:rPr>
              <a:t>有了充足酝酿后，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FUANNA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七月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暑期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itchFamily="34" charset="-122"/>
                <a:ea typeface="微软雅黑" pitchFamily="34" charset="-122"/>
              </a:rPr>
              <a:t>执行“舒凉一夏”满就减特价促销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itchFamily="34" charset="-122"/>
                <a:ea typeface="微软雅黑" pitchFamily="34" charset="-122"/>
              </a:rPr>
              <a:t>取得效果：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itchFamily="34" charset="-122"/>
                <a:ea typeface="微软雅黑" pitchFamily="34" charset="-122"/>
              </a:rPr>
              <a:t>单月产生订单</a:t>
            </a:r>
            <a:r>
              <a:rPr lang="en-US" altLang="zh-CN" sz="2000" b="1" dirty="0">
                <a:solidFill>
                  <a:srgbClr val="FF0000"/>
                </a:solidFill>
                <a:effectLst/>
                <a:latin typeface="微软雅黑" pitchFamily="34" charset="-122"/>
                <a:ea typeface="微软雅黑" pitchFamily="34" charset="-122"/>
              </a:rPr>
              <a:t>65648</a:t>
            </a:r>
            <a:r>
              <a:rPr lang="zh-CN" altLang="en-US" sz="2000" b="1" dirty="0">
                <a:solidFill>
                  <a:srgbClr val="FF0000"/>
                </a:solidFill>
                <a:effectLst/>
                <a:latin typeface="微软雅黑" pitchFamily="34" charset="-122"/>
                <a:ea typeface="微软雅黑" pitchFamily="34" charset="-122"/>
              </a:rPr>
              <a:t>个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itchFamily="34" charset="-122"/>
                <a:ea typeface="微软雅黑" pitchFamily="34" charset="-122"/>
              </a:rPr>
              <a:t>，达成销额</a:t>
            </a:r>
            <a:r>
              <a:rPr lang="en-US" altLang="zh-CN" sz="2000" b="1" dirty="0">
                <a:solidFill>
                  <a:srgbClr val="FF0000"/>
                </a:solidFill>
                <a:effectLst/>
                <a:latin typeface="微软雅黑" pitchFamily="34" charset="-122"/>
                <a:ea typeface="微软雅黑" pitchFamily="34" charset="-122"/>
              </a:rPr>
              <a:t>7182600</a:t>
            </a:r>
            <a:r>
              <a:rPr lang="zh-CN" altLang="en-US" sz="2000" b="1" dirty="0">
                <a:solidFill>
                  <a:srgbClr val="FF0000"/>
                </a:solidFill>
                <a:effectLst/>
                <a:latin typeface="微软雅黑" pitchFamily="34" charset="-122"/>
                <a:ea typeface="微软雅黑" pitchFamily="34" charset="-122"/>
              </a:rPr>
              <a:t>元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itchFamily="34" charset="-122"/>
                <a:ea typeface="微软雅黑" pitchFamily="34" charset="-122"/>
              </a:rPr>
              <a:t>！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前戏做足！接下来该收钱</a:t>
            </a:r>
            <a:r>
              <a:rPr lang="en-US" altLang="zh-CN" sz="2800" b="1" dirty="0">
                <a:sym typeface="+mn-ea"/>
              </a:rPr>
              <a:t>...</a:t>
            </a:r>
            <a:r>
              <a:rPr lang="zh-CN" altLang="en-US" sz="2800" b="1" dirty="0">
                <a:sym typeface="+mn-ea"/>
              </a:rPr>
              <a:t>不</a:t>
            </a:r>
            <a:r>
              <a:rPr lang="en-US" altLang="zh-CN" sz="2800" b="1" dirty="0">
                <a:sym typeface="+mn-ea"/>
              </a:rPr>
              <a:t>...</a:t>
            </a:r>
            <a:r>
              <a:rPr lang="zh-CN" altLang="en-US" sz="2800" b="1" dirty="0">
                <a:sym typeface="+mn-ea"/>
              </a:rPr>
              <a:t>是收网了！</a:t>
            </a:r>
            <a:endParaRPr lang="zh-CN" altLang="en-US" sz="2800" b="1" dirty="0"/>
          </a:p>
        </p:txBody>
      </p:sp>
      <p:sp>
        <p:nvSpPr>
          <p:cNvPr id="10" name="矩形 9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857" y="2050618"/>
            <a:ext cx="2190750" cy="361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2580" y="3138702"/>
            <a:ext cx="1461530" cy="19517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4014" y="1595375"/>
            <a:ext cx="5680096" cy="14037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5857" y="3232544"/>
            <a:ext cx="6278416" cy="181872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5353227" y="1679524"/>
            <a:ext cx="5006487" cy="3118574"/>
            <a:chOff x="7564" y="2498"/>
            <a:chExt cx="9259" cy="5379"/>
          </a:xfrm>
        </p:grpSpPr>
        <p:pic>
          <p:nvPicPr>
            <p:cNvPr id="4" name="图片 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08" y="6472"/>
              <a:ext cx="3472" cy="1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4" y="4090"/>
              <a:ext cx="3882" cy="2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4" y="4837"/>
              <a:ext cx="2530" cy="1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91" y="2498"/>
              <a:ext cx="2788" cy="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" y="3145"/>
              <a:ext cx="3385" cy="1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5" y="2498"/>
              <a:ext cx="2360" cy="1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2" y="5536"/>
              <a:ext cx="3775" cy="1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文本框 10"/>
          <p:cNvSpPr txBox="1"/>
          <p:nvPr/>
        </p:nvSpPr>
        <p:spPr>
          <a:xfrm>
            <a:off x="609520" y="2110811"/>
            <a:ext cx="3022414" cy="192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据统计，天猫双十一、京东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6.18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活动最常见的促销方式为</a:t>
            </a:r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6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组合套餐、团购秒杀、优惠券、满减满送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文本框 5"/>
          <p:cNvSpPr txBox="1"/>
          <p:nvPr/>
        </p:nvSpPr>
        <p:spPr>
          <a:xfrm>
            <a:off x="809046" y="5350758"/>
            <a:ext cx="10573976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轻松炮制一场媲美天猫京东的</a:t>
            </a:r>
            <a:r>
              <a:rPr lang="zh-CN" altLang="en-US" sz="2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电商盛筵</a:t>
            </a:r>
            <a:endParaRPr lang="zh-CN" altLang="en-US" sz="28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有了这些，我想很难有漏网之鱼了吧！</a:t>
            </a:r>
            <a:endParaRPr lang="zh-CN" altLang="en-US" sz="2800" b="1" dirty="0"/>
          </a:p>
        </p:txBody>
      </p:sp>
      <p:sp>
        <p:nvSpPr>
          <p:cNvPr id="12" name="矩形 11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113" y="236870"/>
            <a:ext cx="567649" cy="567649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60" y="243775"/>
            <a:ext cx="567649" cy="56764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854" y="835376"/>
            <a:ext cx="567649" cy="567649"/>
          </a:xfrm>
          <a:prstGeom prst="rect">
            <a:avLst/>
          </a:prstGeom>
        </p:spPr>
      </p:pic>
      <p:pic>
        <p:nvPicPr>
          <p:cNvPr id="20" name="图片 4" descr="175972817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811" y="1515192"/>
            <a:ext cx="1914525" cy="3406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图片 2" descr="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56" y="1244047"/>
            <a:ext cx="5856288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737" y="3281775"/>
            <a:ext cx="3314700" cy="2095500"/>
          </a:xfrm>
          <a:prstGeom prst="rect">
            <a:avLst/>
          </a:prstGeom>
        </p:spPr>
      </p:pic>
      <p:sp>
        <p:nvSpPr>
          <p:cNvPr id="9" name="文本框 15"/>
          <p:cNvSpPr txBox="1"/>
          <p:nvPr/>
        </p:nvSpPr>
        <p:spPr>
          <a:xfrm>
            <a:off x="377418" y="5529837"/>
            <a:ext cx="11245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一个人一辈子不可能只买一件家纺产品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1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抓住客户，换季推新时节统统别放过！</a:t>
            </a:r>
            <a:endParaRPr lang="zh-CN" altLang="en-US" sz="16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会员卡祭出手，消费一次就走，门也没有！</a:t>
            </a:r>
            <a:endParaRPr lang="zh-CN" altLang="en-US" sz="2800" b="1" dirty="0"/>
          </a:p>
        </p:txBody>
      </p:sp>
      <p:sp>
        <p:nvSpPr>
          <p:cNvPr id="12" name="矩形 11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箭头 1639"/>
          <p:cNvSpPr>
            <a:spLocks noChangeShapeType="1"/>
          </p:cNvSpPr>
          <p:nvPr/>
        </p:nvSpPr>
        <p:spPr bwMode="auto">
          <a:xfrm flipV="1">
            <a:off x="5887086" y="4911725"/>
            <a:ext cx="857249" cy="270019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0" name="箭头 1639"/>
          <p:cNvSpPr>
            <a:spLocks noChangeShapeType="1"/>
          </p:cNvSpPr>
          <p:nvPr/>
        </p:nvSpPr>
        <p:spPr bwMode="auto">
          <a:xfrm flipV="1">
            <a:off x="5887086" y="4911725"/>
            <a:ext cx="857249" cy="270019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AutoShape 35"/>
          <p:cNvSpPr>
            <a:spLocks noChangeArrowheads="1"/>
          </p:cNvSpPr>
          <p:nvPr/>
        </p:nvSpPr>
        <p:spPr bwMode="auto">
          <a:xfrm flipV="1">
            <a:off x="6767989" y="2046288"/>
            <a:ext cx="1724025" cy="436562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3种积分类型选择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24" name="AutoShape 36"/>
          <p:cNvSpPr>
            <a:spLocks noChangeArrowheads="1"/>
          </p:cNvSpPr>
          <p:nvPr/>
        </p:nvSpPr>
        <p:spPr bwMode="auto">
          <a:xfrm flipV="1">
            <a:off x="6767195" y="2587625"/>
            <a:ext cx="1725613" cy="360363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自定义等级说明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27" name="AutoShape 39"/>
          <p:cNvSpPr>
            <a:spLocks noChangeArrowheads="1"/>
          </p:cNvSpPr>
          <p:nvPr/>
        </p:nvSpPr>
        <p:spPr bwMode="auto">
          <a:xfrm flipV="1">
            <a:off x="6767989" y="2995613"/>
            <a:ext cx="1724025" cy="360362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 dirty="0">
                <a:solidFill>
                  <a:schemeClr val="bg1"/>
                </a:solidFill>
                <a:ea typeface="微软雅黑" pitchFamily="34" charset="-122"/>
              </a:rPr>
              <a:t>多种等级条件选择</a:t>
            </a:r>
            <a:endParaRPr lang="zh-CN" altLang="en-US" sz="16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28" name="AutoShape 40"/>
          <p:cNvSpPr>
            <a:spLocks noChangeArrowheads="1"/>
          </p:cNvSpPr>
          <p:nvPr/>
        </p:nvSpPr>
        <p:spPr bwMode="auto">
          <a:xfrm flipV="1">
            <a:off x="6767989" y="3444875"/>
            <a:ext cx="1724025" cy="360363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 dirty="0">
                <a:solidFill>
                  <a:schemeClr val="bg1"/>
                </a:solidFill>
                <a:ea typeface="微软雅黑" pitchFamily="34" charset="-122"/>
              </a:rPr>
              <a:t>自定义特权次数</a:t>
            </a:r>
            <a:endParaRPr lang="zh-CN" altLang="en-US" sz="16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31" name="AutoShape 43"/>
          <p:cNvSpPr>
            <a:spLocks noChangeArrowheads="1"/>
          </p:cNvSpPr>
          <p:nvPr/>
        </p:nvSpPr>
        <p:spPr bwMode="auto">
          <a:xfrm flipV="1">
            <a:off x="6767196" y="3839528"/>
            <a:ext cx="1725612" cy="360362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 dirty="0">
                <a:solidFill>
                  <a:schemeClr val="bg1"/>
                </a:solidFill>
                <a:ea typeface="微软雅黑" pitchFamily="34" charset="-122"/>
              </a:rPr>
              <a:t>自定义特权范围</a:t>
            </a:r>
            <a:endParaRPr lang="zh-CN" altLang="en-US" sz="16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71" name="AutoShape 61"/>
          <p:cNvSpPr>
            <a:spLocks noChangeArrowheads="1"/>
          </p:cNvSpPr>
          <p:nvPr/>
        </p:nvSpPr>
        <p:spPr bwMode="auto">
          <a:xfrm flipV="1">
            <a:off x="6767195" y="4313610"/>
            <a:ext cx="1725613" cy="360362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bg1"/>
                </a:solidFill>
                <a:ea typeface="微软雅黑" pitchFamily="34" charset="-122"/>
              </a:rPr>
              <a:t>制定差异化优惠</a:t>
            </a:r>
            <a:endParaRPr lang="zh-CN" altLang="en-US" sz="16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72" name="AutoShape 63"/>
          <p:cNvSpPr>
            <a:spLocks noChangeArrowheads="1"/>
          </p:cNvSpPr>
          <p:nvPr/>
        </p:nvSpPr>
        <p:spPr bwMode="auto">
          <a:xfrm flipV="1">
            <a:off x="6767989" y="4724772"/>
            <a:ext cx="1724025" cy="361950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站内信管理、推送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73" name="AutoShape 65"/>
          <p:cNvSpPr>
            <a:spLocks noChangeArrowheads="1"/>
          </p:cNvSpPr>
          <p:nvPr/>
        </p:nvSpPr>
        <p:spPr bwMode="auto">
          <a:xfrm flipV="1">
            <a:off x="6767989" y="5143872"/>
            <a:ext cx="1724025" cy="361950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礼品管理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74" name="AutoShape 67"/>
          <p:cNvSpPr>
            <a:spLocks noChangeArrowheads="1"/>
          </p:cNvSpPr>
          <p:nvPr/>
        </p:nvSpPr>
        <p:spPr bwMode="auto">
          <a:xfrm flipV="1">
            <a:off x="6767195" y="5540747"/>
            <a:ext cx="1725613" cy="361950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节日关怀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7" name="AutoShape 19"/>
          <p:cNvSpPr>
            <a:spLocks noChangeArrowheads="1"/>
          </p:cNvSpPr>
          <p:nvPr/>
        </p:nvSpPr>
        <p:spPr bwMode="auto">
          <a:xfrm flipV="1">
            <a:off x="2785110" y="3171825"/>
            <a:ext cx="1287463" cy="557213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 b="1" dirty="0">
                <a:solidFill>
                  <a:schemeClr val="bg1"/>
                </a:solidFill>
                <a:ea typeface="微软雅黑" pitchFamily="34" charset="-122"/>
              </a:rPr>
              <a:t>会员设置</a:t>
            </a:r>
            <a:endParaRPr lang="zh-CN" altLang="en-US" sz="1600" b="1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65" name="AutoShape 20"/>
          <p:cNvSpPr>
            <a:spLocks noChangeArrowheads="1"/>
          </p:cNvSpPr>
          <p:nvPr/>
        </p:nvSpPr>
        <p:spPr bwMode="auto">
          <a:xfrm flipV="1">
            <a:off x="4535964" y="2339340"/>
            <a:ext cx="1725613" cy="438150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积分策略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66" name="AutoShape 21"/>
          <p:cNvSpPr>
            <a:spLocks noChangeArrowheads="1"/>
          </p:cNvSpPr>
          <p:nvPr/>
        </p:nvSpPr>
        <p:spPr bwMode="auto">
          <a:xfrm flipV="1">
            <a:off x="2801620" y="4510460"/>
            <a:ext cx="1287463" cy="576262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1600" b="1" dirty="0">
                <a:solidFill>
                  <a:schemeClr val="bg1"/>
                </a:solidFill>
                <a:ea typeface="微软雅黑" pitchFamily="34" charset="-122"/>
              </a:rPr>
              <a:t>互动营销</a:t>
            </a:r>
            <a:endParaRPr lang="zh-CN" altLang="en-US" sz="1600" b="1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67" name="AutoShape 22"/>
          <p:cNvSpPr>
            <a:spLocks noChangeArrowheads="1"/>
          </p:cNvSpPr>
          <p:nvPr/>
        </p:nvSpPr>
        <p:spPr bwMode="auto">
          <a:xfrm flipV="1">
            <a:off x="4535964" y="2963228"/>
            <a:ext cx="1725613" cy="360362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会员等级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68" name="AutoShape 23"/>
          <p:cNvSpPr>
            <a:spLocks noChangeArrowheads="1"/>
          </p:cNvSpPr>
          <p:nvPr/>
        </p:nvSpPr>
        <p:spPr bwMode="auto">
          <a:xfrm flipV="1">
            <a:off x="4535964" y="3656965"/>
            <a:ext cx="1725613" cy="395288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会员特权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69" name="AutoShape 27"/>
          <p:cNvSpPr>
            <a:spLocks noChangeArrowheads="1"/>
          </p:cNvSpPr>
          <p:nvPr/>
        </p:nvSpPr>
        <p:spPr bwMode="auto">
          <a:xfrm flipV="1">
            <a:off x="4535964" y="4418385"/>
            <a:ext cx="1725612" cy="436562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bg1"/>
                </a:solidFill>
                <a:ea typeface="微软雅黑" pitchFamily="34" charset="-122"/>
              </a:rPr>
              <a:t>优惠活动</a:t>
            </a:r>
            <a:endParaRPr lang="zh-CN" altLang="en-US" sz="16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70" name="AutoShape 29"/>
          <p:cNvSpPr>
            <a:spLocks noChangeArrowheads="1"/>
          </p:cNvSpPr>
          <p:nvPr/>
        </p:nvSpPr>
        <p:spPr bwMode="auto">
          <a:xfrm flipV="1">
            <a:off x="4535964" y="5589960"/>
            <a:ext cx="1725613" cy="393700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 dirty="0">
                <a:solidFill>
                  <a:schemeClr val="bg1"/>
                </a:solidFill>
                <a:ea typeface="微软雅黑" pitchFamily="34" charset="-122"/>
              </a:rPr>
              <a:t>数据统计</a:t>
            </a:r>
            <a:endParaRPr lang="zh-CN" altLang="en-US" sz="16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75" name="AutoShape 27"/>
          <p:cNvSpPr>
            <a:spLocks noChangeArrowheads="1"/>
          </p:cNvSpPr>
          <p:nvPr/>
        </p:nvSpPr>
        <p:spPr bwMode="auto">
          <a:xfrm flipV="1">
            <a:off x="4534535" y="4999355"/>
            <a:ext cx="1708150" cy="436880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lIns="90170" tIns="46990" rIns="90170" bIns="46990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 dirty="0">
                <a:solidFill>
                  <a:schemeClr val="bg1"/>
                </a:solidFill>
                <a:ea typeface="微软雅黑" pitchFamily="34" charset="-122"/>
              </a:rPr>
              <a:t>数据库营销</a:t>
            </a:r>
            <a:endParaRPr lang="zh-CN" altLang="en-US" sz="16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4" name="AutoShape 16"/>
          <p:cNvSpPr>
            <a:spLocks noChangeArrowheads="1"/>
          </p:cNvSpPr>
          <p:nvPr/>
        </p:nvSpPr>
        <p:spPr bwMode="auto">
          <a:xfrm flipV="1">
            <a:off x="1054030" y="3226077"/>
            <a:ext cx="927893" cy="1746966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2000" b="1" dirty="0">
                <a:solidFill>
                  <a:schemeClr val="bg1"/>
                </a:solidFill>
                <a:ea typeface="微软雅黑" pitchFamily="34" charset="-122"/>
              </a:rPr>
              <a:t>会</a:t>
            </a:r>
            <a:endParaRPr lang="zh-CN" altLang="en-US" sz="2000" b="1" dirty="0">
              <a:solidFill>
                <a:schemeClr val="bg1"/>
              </a:solidFill>
              <a:ea typeface="微软雅黑" pitchFamily="34" charset="-122"/>
            </a:endParaRPr>
          </a:p>
          <a:p>
            <a:pPr algn="ctr" eaLnBrk="1" hangingPunct="1"/>
            <a:r>
              <a:rPr lang="zh-CN" altLang="en-US" sz="2000" b="1" dirty="0">
                <a:solidFill>
                  <a:schemeClr val="bg1"/>
                </a:solidFill>
                <a:ea typeface="微软雅黑" pitchFamily="34" charset="-122"/>
              </a:rPr>
              <a:t>员</a:t>
            </a:r>
            <a:endParaRPr lang="zh-CN" altLang="en-US" sz="2000" b="1" dirty="0">
              <a:solidFill>
                <a:schemeClr val="bg1"/>
              </a:solidFill>
              <a:ea typeface="微软雅黑" pitchFamily="34" charset="-122"/>
            </a:endParaRPr>
          </a:p>
          <a:p>
            <a:pPr algn="ctr" eaLnBrk="1" hangingPunct="1"/>
            <a:r>
              <a:rPr lang="zh-CN" altLang="en-US" sz="2000" b="1" dirty="0">
                <a:solidFill>
                  <a:schemeClr val="bg1"/>
                </a:solidFill>
                <a:ea typeface="微软雅黑" pitchFamily="34" charset="-122"/>
              </a:rPr>
              <a:t>卡</a:t>
            </a:r>
            <a:endParaRPr lang="zh-CN" altLang="en-US" sz="2000" b="1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5" name="AutoShape 17"/>
          <p:cNvSpPr>
            <a:spLocks noChangeArrowheads="1"/>
          </p:cNvSpPr>
          <p:nvPr/>
        </p:nvSpPr>
        <p:spPr bwMode="auto">
          <a:xfrm flipV="1">
            <a:off x="2096135" y="3284983"/>
            <a:ext cx="668337" cy="360362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miter lim="800000"/>
          </a:ln>
        </p:spPr>
        <p:txBody>
          <a:bodyPr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AutoShape 18"/>
          <p:cNvSpPr>
            <a:spLocks noChangeArrowheads="1"/>
          </p:cNvSpPr>
          <p:nvPr/>
        </p:nvSpPr>
        <p:spPr bwMode="auto">
          <a:xfrm flipV="1">
            <a:off x="2096136" y="4520119"/>
            <a:ext cx="668337" cy="360362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miter lim="800000"/>
          </a:ln>
        </p:spPr>
        <p:txBody>
          <a:bodyPr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箭头 1639"/>
          <p:cNvSpPr>
            <a:spLocks noChangeShapeType="1"/>
          </p:cNvSpPr>
          <p:nvPr/>
        </p:nvSpPr>
        <p:spPr bwMode="auto">
          <a:xfrm flipV="1">
            <a:off x="4063048" y="2660650"/>
            <a:ext cx="500062" cy="690563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" name="箭头 1639"/>
          <p:cNvSpPr>
            <a:spLocks noChangeShapeType="1"/>
          </p:cNvSpPr>
          <p:nvPr/>
        </p:nvSpPr>
        <p:spPr bwMode="auto">
          <a:xfrm flipV="1">
            <a:off x="4066223" y="3225800"/>
            <a:ext cx="496887" cy="147638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" name="箭头 1639"/>
          <p:cNvSpPr>
            <a:spLocks noChangeShapeType="1"/>
          </p:cNvSpPr>
          <p:nvPr/>
        </p:nvSpPr>
        <p:spPr bwMode="auto">
          <a:xfrm>
            <a:off x="4064635" y="3373438"/>
            <a:ext cx="469900" cy="431800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" name="箭头 1639"/>
          <p:cNvSpPr>
            <a:spLocks noChangeShapeType="1"/>
          </p:cNvSpPr>
          <p:nvPr/>
        </p:nvSpPr>
        <p:spPr bwMode="auto">
          <a:xfrm flipV="1">
            <a:off x="4064635" y="4658732"/>
            <a:ext cx="469900" cy="158750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" name="箭头 1639"/>
          <p:cNvSpPr>
            <a:spLocks noChangeShapeType="1"/>
          </p:cNvSpPr>
          <p:nvPr/>
        </p:nvSpPr>
        <p:spPr bwMode="auto">
          <a:xfrm>
            <a:off x="4066223" y="4839707"/>
            <a:ext cx="469900" cy="288925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" name="箭头 1639"/>
          <p:cNvSpPr>
            <a:spLocks noChangeShapeType="1"/>
          </p:cNvSpPr>
          <p:nvPr/>
        </p:nvSpPr>
        <p:spPr bwMode="auto">
          <a:xfrm>
            <a:off x="4066223" y="4841295"/>
            <a:ext cx="468312" cy="809625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" name="箭头 1639"/>
          <p:cNvSpPr>
            <a:spLocks noChangeShapeType="1"/>
          </p:cNvSpPr>
          <p:nvPr/>
        </p:nvSpPr>
        <p:spPr bwMode="auto">
          <a:xfrm flipV="1">
            <a:off x="6317298" y="2836863"/>
            <a:ext cx="400050" cy="201612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" name="箭头 1639"/>
          <p:cNvSpPr>
            <a:spLocks noChangeShapeType="1"/>
          </p:cNvSpPr>
          <p:nvPr/>
        </p:nvSpPr>
        <p:spPr bwMode="auto">
          <a:xfrm flipV="1">
            <a:off x="6291898" y="2324100"/>
            <a:ext cx="401637" cy="195263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9" name="箭头 1639"/>
          <p:cNvSpPr>
            <a:spLocks noChangeShapeType="1"/>
          </p:cNvSpPr>
          <p:nvPr/>
        </p:nvSpPr>
        <p:spPr bwMode="auto">
          <a:xfrm>
            <a:off x="6317298" y="3040063"/>
            <a:ext cx="400050" cy="158750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" name="箭头 1639"/>
          <p:cNvSpPr>
            <a:spLocks noChangeShapeType="1"/>
          </p:cNvSpPr>
          <p:nvPr/>
        </p:nvSpPr>
        <p:spPr bwMode="auto">
          <a:xfrm flipV="1">
            <a:off x="6261735" y="3625850"/>
            <a:ext cx="431800" cy="150813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2" name="箭头 1639"/>
          <p:cNvSpPr>
            <a:spLocks noChangeShapeType="1"/>
          </p:cNvSpPr>
          <p:nvPr/>
        </p:nvSpPr>
        <p:spPr bwMode="auto">
          <a:xfrm>
            <a:off x="6290310" y="3775075"/>
            <a:ext cx="400050" cy="209550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" name="AutoShape 47"/>
          <p:cNvSpPr>
            <a:spLocks noChangeArrowheads="1"/>
          </p:cNvSpPr>
          <p:nvPr/>
        </p:nvSpPr>
        <p:spPr bwMode="auto">
          <a:xfrm flipV="1">
            <a:off x="9060498" y="1845310"/>
            <a:ext cx="1724025" cy="360045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充值送积分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36" name="箭头 1639"/>
          <p:cNvSpPr>
            <a:spLocks noChangeShapeType="1"/>
          </p:cNvSpPr>
          <p:nvPr/>
        </p:nvSpPr>
        <p:spPr bwMode="auto">
          <a:xfrm flipV="1">
            <a:off x="8473123" y="1822450"/>
            <a:ext cx="587375" cy="473075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" name="AutoShape 49"/>
          <p:cNvSpPr>
            <a:spLocks noChangeArrowheads="1"/>
          </p:cNvSpPr>
          <p:nvPr/>
        </p:nvSpPr>
        <p:spPr bwMode="auto">
          <a:xfrm flipV="1">
            <a:off x="9060498" y="1460500"/>
            <a:ext cx="1724025" cy="361950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消费送积分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38" name="箭头 1639"/>
          <p:cNvSpPr>
            <a:spLocks noChangeShapeType="1"/>
          </p:cNvSpPr>
          <p:nvPr/>
        </p:nvSpPr>
        <p:spPr bwMode="auto">
          <a:xfrm flipV="1">
            <a:off x="8473123" y="2160588"/>
            <a:ext cx="587375" cy="134937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" name="AutoShape 51"/>
          <p:cNvSpPr>
            <a:spLocks noChangeArrowheads="1"/>
          </p:cNvSpPr>
          <p:nvPr/>
        </p:nvSpPr>
        <p:spPr bwMode="auto">
          <a:xfrm flipV="1">
            <a:off x="9060498" y="2228215"/>
            <a:ext cx="1724025" cy="360045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签到送积分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40" name="箭头 1639"/>
          <p:cNvSpPr>
            <a:spLocks noChangeShapeType="1"/>
          </p:cNvSpPr>
          <p:nvPr/>
        </p:nvSpPr>
        <p:spPr bwMode="auto">
          <a:xfrm>
            <a:off x="8473123" y="2295525"/>
            <a:ext cx="587375" cy="242888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" name="AutoShape 53"/>
          <p:cNvSpPr>
            <a:spLocks noChangeArrowheads="1"/>
          </p:cNvSpPr>
          <p:nvPr/>
        </p:nvSpPr>
        <p:spPr bwMode="auto">
          <a:xfrm flipV="1">
            <a:off x="9060498" y="3376930"/>
            <a:ext cx="1724025" cy="360045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按累计充值额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42" name="箭头 1639"/>
          <p:cNvSpPr>
            <a:spLocks noChangeShapeType="1"/>
          </p:cNvSpPr>
          <p:nvPr/>
        </p:nvSpPr>
        <p:spPr bwMode="auto">
          <a:xfrm flipV="1">
            <a:off x="8473123" y="2765425"/>
            <a:ext cx="587375" cy="473075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3" name="AutoShape 55"/>
          <p:cNvSpPr>
            <a:spLocks noChangeArrowheads="1"/>
          </p:cNvSpPr>
          <p:nvPr/>
        </p:nvSpPr>
        <p:spPr bwMode="auto">
          <a:xfrm flipV="1">
            <a:off x="9059704" y="2994025"/>
            <a:ext cx="1725613" cy="360045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按累计积分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44" name="箭头 1639"/>
          <p:cNvSpPr>
            <a:spLocks noChangeShapeType="1"/>
          </p:cNvSpPr>
          <p:nvPr/>
        </p:nvSpPr>
        <p:spPr bwMode="auto">
          <a:xfrm flipV="1">
            <a:off x="8473123" y="3103563"/>
            <a:ext cx="587375" cy="134937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5" name="AutoShape 57"/>
          <p:cNvSpPr>
            <a:spLocks noChangeArrowheads="1"/>
          </p:cNvSpPr>
          <p:nvPr/>
        </p:nvSpPr>
        <p:spPr bwMode="auto">
          <a:xfrm flipV="1">
            <a:off x="9060498" y="3759835"/>
            <a:ext cx="1724025" cy="361950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按累计消费额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46" name="箭头 1639"/>
          <p:cNvSpPr>
            <a:spLocks noChangeShapeType="1"/>
          </p:cNvSpPr>
          <p:nvPr/>
        </p:nvSpPr>
        <p:spPr bwMode="auto">
          <a:xfrm>
            <a:off x="8473123" y="3240088"/>
            <a:ext cx="587375" cy="642937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7" name="AutoShape 59"/>
          <p:cNvSpPr>
            <a:spLocks noChangeArrowheads="1"/>
          </p:cNvSpPr>
          <p:nvPr/>
        </p:nvSpPr>
        <p:spPr bwMode="auto">
          <a:xfrm flipV="1">
            <a:off x="9060498" y="2611120"/>
            <a:ext cx="1724025" cy="360045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按使用时间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48" name="箭头 1639"/>
          <p:cNvSpPr>
            <a:spLocks noChangeShapeType="1"/>
          </p:cNvSpPr>
          <p:nvPr/>
        </p:nvSpPr>
        <p:spPr bwMode="auto">
          <a:xfrm>
            <a:off x="8473123" y="3240088"/>
            <a:ext cx="587375" cy="363537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0" name="箭头 1639"/>
          <p:cNvSpPr>
            <a:spLocks noChangeShapeType="1"/>
          </p:cNvSpPr>
          <p:nvPr/>
        </p:nvSpPr>
        <p:spPr bwMode="auto">
          <a:xfrm flipV="1">
            <a:off x="6242685" y="4485424"/>
            <a:ext cx="504825" cy="214876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4" name="箭头 1639"/>
          <p:cNvSpPr>
            <a:spLocks noChangeShapeType="1"/>
          </p:cNvSpPr>
          <p:nvPr/>
        </p:nvSpPr>
        <p:spPr bwMode="auto">
          <a:xfrm>
            <a:off x="6261735" y="4673313"/>
            <a:ext cx="502561" cy="961042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" name="箭头 1639"/>
          <p:cNvSpPr>
            <a:spLocks noChangeShapeType="1"/>
          </p:cNvSpPr>
          <p:nvPr/>
        </p:nvSpPr>
        <p:spPr bwMode="auto">
          <a:xfrm>
            <a:off x="6271260" y="4701888"/>
            <a:ext cx="504825" cy="651588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7" name="AutoShape 70"/>
          <p:cNvSpPr>
            <a:spLocks noChangeArrowheads="1"/>
          </p:cNvSpPr>
          <p:nvPr/>
        </p:nvSpPr>
        <p:spPr bwMode="auto">
          <a:xfrm flipV="1">
            <a:off x="9387523" y="4734932"/>
            <a:ext cx="1724025" cy="360363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消费记录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58" name="箭头 1639"/>
          <p:cNvSpPr>
            <a:spLocks noChangeShapeType="1"/>
          </p:cNvSpPr>
          <p:nvPr/>
        </p:nvSpPr>
        <p:spPr bwMode="auto">
          <a:xfrm flipV="1">
            <a:off x="8985885" y="5071482"/>
            <a:ext cx="401638" cy="312738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9" name="AutoShape 72"/>
          <p:cNvSpPr>
            <a:spLocks noChangeArrowheads="1"/>
          </p:cNvSpPr>
          <p:nvPr/>
        </p:nvSpPr>
        <p:spPr bwMode="auto">
          <a:xfrm flipV="1">
            <a:off x="9416098" y="5309607"/>
            <a:ext cx="1725612" cy="360363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统计报表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60" name="箭头 1639"/>
          <p:cNvSpPr>
            <a:spLocks noChangeShapeType="1"/>
          </p:cNvSpPr>
          <p:nvPr/>
        </p:nvSpPr>
        <p:spPr bwMode="auto">
          <a:xfrm>
            <a:off x="8971598" y="5385807"/>
            <a:ext cx="430212" cy="188913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cxnSp>
        <p:nvCxnSpPr>
          <p:cNvPr id="61" name="AutoShape 69"/>
          <p:cNvCxnSpPr>
            <a:cxnSpLocks noChangeShapeType="1"/>
          </p:cNvCxnSpPr>
          <p:nvPr/>
        </p:nvCxnSpPr>
        <p:spPr bwMode="auto">
          <a:xfrm flipV="1">
            <a:off x="6244273" y="5354351"/>
            <a:ext cx="2727325" cy="476250"/>
          </a:xfrm>
          <a:prstGeom prst="bentConnector4">
            <a:avLst>
              <a:gd name="adj1" fmla="val 15764"/>
              <a:gd name="adj2" fmla="val -70394"/>
            </a:avLst>
          </a:prstGeom>
          <a:noFill/>
          <a:ln w="9525">
            <a:solidFill>
              <a:srgbClr val="FFC000"/>
            </a:solidFill>
            <a:miter lim="800000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文本框 1"/>
          <p:cNvSpPr txBox="1"/>
          <p:nvPr/>
        </p:nvSpPr>
        <p:spPr>
          <a:xfrm>
            <a:off x="609600" y="1058870"/>
            <a:ext cx="3383280" cy="1280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大数据不是大忽悠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想赚钱，就得这么干</a:t>
            </a:r>
            <a:endParaRPr lang="zh-CN" altLang="en-US" sz="28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会员体系</a:t>
            </a:r>
            <a:r>
              <a:rPr lang="en-US" altLang="zh-CN" sz="2800" b="1" dirty="0">
                <a:sym typeface="+mn-ea"/>
              </a:rPr>
              <a:t>+</a:t>
            </a:r>
            <a:r>
              <a:rPr lang="zh-CN" altLang="en-US" sz="2800" b="1" dirty="0">
                <a:sym typeface="+mn-ea"/>
              </a:rPr>
              <a:t>大数据</a:t>
            </a:r>
            <a:r>
              <a:rPr lang="en-US" altLang="zh-CN" sz="2800" b="1" dirty="0">
                <a:sym typeface="+mn-ea"/>
              </a:rPr>
              <a:t>=</a:t>
            </a:r>
            <a:r>
              <a:rPr lang="zh-CN" altLang="en-US" sz="2800" b="1" dirty="0">
                <a:sym typeface="+mn-ea"/>
              </a:rPr>
              <a:t>长期提款机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84" name="AutoShape 35"/>
          <p:cNvSpPr>
            <a:spLocks noChangeArrowheads="1"/>
          </p:cNvSpPr>
          <p:nvPr/>
        </p:nvSpPr>
        <p:spPr bwMode="auto">
          <a:xfrm flipV="1">
            <a:off x="6767989" y="2046288"/>
            <a:ext cx="1724025" cy="436562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3种积分类型选择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85" name="AutoShape 36"/>
          <p:cNvSpPr>
            <a:spLocks noChangeArrowheads="1"/>
          </p:cNvSpPr>
          <p:nvPr/>
        </p:nvSpPr>
        <p:spPr bwMode="auto">
          <a:xfrm flipV="1">
            <a:off x="6767195" y="2587625"/>
            <a:ext cx="1725613" cy="360363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自定义等级说明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86" name="AutoShape 39"/>
          <p:cNvSpPr>
            <a:spLocks noChangeArrowheads="1"/>
          </p:cNvSpPr>
          <p:nvPr/>
        </p:nvSpPr>
        <p:spPr bwMode="auto">
          <a:xfrm flipV="1">
            <a:off x="6767989" y="2995613"/>
            <a:ext cx="1724025" cy="360362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 dirty="0">
                <a:solidFill>
                  <a:schemeClr val="bg1"/>
                </a:solidFill>
                <a:ea typeface="微软雅黑" pitchFamily="34" charset="-122"/>
              </a:rPr>
              <a:t>多种等级条件选择</a:t>
            </a:r>
            <a:endParaRPr lang="zh-CN" altLang="en-US" sz="14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87" name="AutoShape 40"/>
          <p:cNvSpPr>
            <a:spLocks noChangeArrowheads="1"/>
          </p:cNvSpPr>
          <p:nvPr/>
        </p:nvSpPr>
        <p:spPr bwMode="auto">
          <a:xfrm flipV="1">
            <a:off x="6767989" y="3444875"/>
            <a:ext cx="1724025" cy="360363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 dirty="0">
                <a:solidFill>
                  <a:schemeClr val="bg1"/>
                </a:solidFill>
                <a:ea typeface="微软雅黑" pitchFamily="34" charset="-122"/>
              </a:rPr>
              <a:t>自定义特权次数</a:t>
            </a:r>
            <a:endParaRPr lang="zh-CN" altLang="en-US" sz="14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88" name="AutoShape 43"/>
          <p:cNvSpPr>
            <a:spLocks noChangeArrowheads="1"/>
          </p:cNvSpPr>
          <p:nvPr/>
        </p:nvSpPr>
        <p:spPr bwMode="auto">
          <a:xfrm flipV="1">
            <a:off x="6767196" y="3839528"/>
            <a:ext cx="1725612" cy="360362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 dirty="0">
                <a:solidFill>
                  <a:schemeClr val="bg1"/>
                </a:solidFill>
                <a:ea typeface="微软雅黑" pitchFamily="34" charset="-122"/>
              </a:rPr>
              <a:t>自定义特权范围</a:t>
            </a:r>
            <a:endParaRPr lang="zh-CN" altLang="en-US" sz="14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89" name="AutoShape 61"/>
          <p:cNvSpPr>
            <a:spLocks noChangeArrowheads="1"/>
          </p:cNvSpPr>
          <p:nvPr/>
        </p:nvSpPr>
        <p:spPr bwMode="auto">
          <a:xfrm flipV="1">
            <a:off x="6767195" y="4313610"/>
            <a:ext cx="1725613" cy="360362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bg1"/>
                </a:solidFill>
                <a:ea typeface="微软雅黑" pitchFamily="34" charset="-122"/>
              </a:rPr>
              <a:t>制定差异化优惠</a:t>
            </a:r>
            <a:endParaRPr lang="zh-CN" altLang="en-US" sz="14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90" name="AutoShape 63"/>
          <p:cNvSpPr>
            <a:spLocks noChangeArrowheads="1"/>
          </p:cNvSpPr>
          <p:nvPr/>
        </p:nvSpPr>
        <p:spPr bwMode="auto">
          <a:xfrm flipV="1">
            <a:off x="6767989" y="4724772"/>
            <a:ext cx="1724025" cy="361950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站内信管理、推送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91" name="AutoShape 65"/>
          <p:cNvSpPr>
            <a:spLocks noChangeArrowheads="1"/>
          </p:cNvSpPr>
          <p:nvPr/>
        </p:nvSpPr>
        <p:spPr bwMode="auto">
          <a:xfrm flipV="1">
            <a:off x="6767989" y="5143872"/>
            <a:ext cx="1724025" cy="361950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礼品管理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92" name="AutoShape 67"/>
          <p:cNvSpPr>
            <a:spLocks noChangeArrowheads="1"/>
          </p:cNvSpPr>
          <p:nvPr/>
        </p:nvSpPr>
        <p:spPr bwMode="auto">
          <a:xfrm flipV="1">
            <a:off x="6767195" y="5540747"/>
            <a:ext cx="1725613" cy="361950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节日关怀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93" name="AutoShape 19"/>
          <p:cNvSpPr>
            <a:spLocks noChangeArrowheads="1"/>
          </p:cNvSpPr>
          <p:nvPr/>
        </p:nvSpPr>
        <p:spPr bwMode="auto">
          <a:xfrm flipV="1">
            <a:off x="2785110" y="3171825"/>
            <a:ext cx="1287463" cy="557213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 b="1" dirty="0">
                <a:solidFill>
                  <a:schemeClr val="bg1"/>
                </a:solidFill>
                <a:ea typeface="微软雅黑" pitchFamily="34" charset="-122"/>
              </a:rPr>
              <a:t>会员设置</a:t>
            </a:r>
            <a:endParaRPr lang="zh-CN" altLang="en-US" sz="1600" b="1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94" name="AutoShape 20"/>
          <p:cNvSpPr>
            <a:spLocks noChangeArrowheads="1"/>
          </p:cNvSpPr>
          <p:nvPr/>
        </p:nvSpPr>
        <p:spPr bwMode="auto">
          <a:xfrm flipV="1">
            <a:off x="4535964" y="2339340"/>
            <a:ext cx="1725613" cy="438150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积分策略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95" name="AutoShape 21"/>
          <p:cNvSpPr>
            <a:spLocks noChangeArrowheads="1"/>
          </p:cNvSpPr>
          <p:nvPr/>
        </p:nvSpPr>
        <p:spPr bwMode="auto">
          <a:xfrm flipV="1">
            <a:off x="2801620" y="4510460"/>
            <a:ext cx="1287463" cy="576262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1600" b="1" dirty="0">
                <a:solidFill>
                  <a:schemeClr val="bg1"/>
                </a:solidFill>
                <a:ea typeface="微软雅黑" pitchFamily="34" charset="-122"/>
              </a:rPr>
              <a:t>互动营销</a:t>
            </a:r>
            <a:endParaRPr lang="zh-CN" altLang="en-US" sz="1600" b="1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96" name="AutoShape 22"/>
          <p:cNvSpPr>
            <a:spLocks noChangeArrowheads="1"/>
          </p:cNvSpPr>
          <p:nvPr/>
        </p:nvSpPr>
        <p:spPr bwMode="auto">
          <a:xfrm flipV="1">
            <a:off x="4535964" y="2963228"/>
            <a:ext cx="1725613" cy="360362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会员等级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97" name="AutoShape 23"/>
          <p:cNvSpPr>
            <a:spLocks noChangeArrowheads="1"/>
          </p:cNvSpPr>
          <p:nvPr/>
        </p:nvSpPr>
        <p:spPr bwMode="auto">
          <a:xfrm flipV="1">
            <a:off x="4535964" y="3656965"/>
            <a:ext cx="1725613" cy="395288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会员特权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98" name="AutoShape 27"/>
          <p:cNvSpPr>
            <a:spLocks noChangeArrowheads="1"/>
          </p:cNvSpPr>
          <p:nvPr/>
        </p:nvSpPr>
        <p:spPr bwMode="auto">
          <a:xfrm flipV="1">
            <a:off x="4535964" y="4418385"/>
            <a:ext cx="1725612" cy="436562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bg1"/>
                </a:solidFill>
                <a:ea typeface="微软雅黑" pitchFamily="34" charset="-122"/>
              </a:rPr>
              <a:t>优惠活动</a:t>
            </a:r>
            <a:endParaRPr lang="zh-CN" altLang="en-US" sz="14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99" name="AutoShape 29"/>
          <p:cNvSpPr>
            <a:spLocks noChangeArrowheads="1"/>
          </p:cNvSpPr>
          <p:nvPr/>
        </p:nvSpPr>
        <p:spPr bwMode="auto">
          <a:xfrm flipV="1">
            <a:off x="4535964" y="5589960"/>
            <a:ext cx="1725613" cy="393700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 dirty="0">
                <a:solidFill>
                  <a:schemeClr val="bg1"/>
                </a:solidFill>
                <a:ea typeface="微软雅黑" pitchFamily="34" charset="-122"/>
              </a:rPr>
              <a:t>数据统计</a:t>
            </a:r>
            <a:endParaRPr lang="zh-CN" altLang="en-US" sz="14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101" name="AutoShape 16"/>
          <p:cNvSpPr>
            <a:spLocks noChangeArrowheads="1"/>
          </p:cNvSpPr>
          <p:nvPr/>
        </p:nvSpPr>
        <p:spPr bwMode="auto">
          <a:xfrm flipV="1">
            <a:off x="1054030" y="3226077"/>
            <a:ext cx="927893" cy="1746966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2400" b="1" dirty="0">
                <a:solidFill>
                  <a:schemeClr val="bg1"/>
                </a:solidFill>
                <a:ea typeface="微软雅黑" pitchFamily="34" charset="-122"/>
              </a:rPr>
              <a:t>会</a:t>
            </a:r>
            <a:endParaRPr lang="zh-CN" altLang="en-US" sz="2400" b="1" dirty="0">
              <a:solidFill>
                <a:schemeClr val="bg1"/>
              </a:solidFill>
              <a:ea typeface="微软雅黑" pitchFamily="34" charset="-122"/>
            </a:endParaRPr>
          </a:p>
          <a:p>
            <a:pPr algn="ctr" eaLnBrk="1" hangingPunct="1"/>
            <a:r>
              <a:rPr lang="zh-CN" altLang="en-US" sz="2400" b="1" dirty="0">
                <a:solidFill>
                  <a:schemeClr val="bg1"/>
                </a:solidFill>
                <a:ea typeface="微软雅黑" pitchFamily="34" charset="-122"/>
              </a:rPr>
              <a:t>员</a:t>
            </a:r>
            <a:endParaRPr lang="zh-CN" altLang="en-US" sz="2400" b="1" dirty="0">
              <a:solidFill>
                <a:schemeClr val="bg1"/>
              </a:solidFill>
              <a:ea typeface="微软雅黑" pitchFamily="34" charset="-122"/>
            </a:endParaRPr>
          </a:p>
          <a:p>
            <a:pPr algn="ctr" eaLnBrk="1" hangingPunct="1"/>
            <a:r>
              <a:rPr lang="zh-CN" altLang="en-US" sz="2400" b="1" dirty="0">
                <a:solidFill>
                  <a:schemeClr val="bg1"/>
                </a:solidFill>
                <a:ea typeface="微软雅黑" pitchFamily="34" charset="-122"/>
              </a:rPr>
              <a:t>卡</a:t>
            </a:r>
            <a:endParaRPr lang="zh-CN" altLang="en-US" sz="2400" b="1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102" name="AutoShape 17"/>
          <p:cNvSpPr>
            <a:spLocks noChangeArrowheads="1"/>
          </p:cNvSpPr>
          <p:nvPr/>
        </p:nvSpPr>
        <p:spPr bwMode="auto">
          <a:xfrm flipV="1">
            <a:off x="2096135" y="3284983"/>
            <a:ext cx="668337" cy="360362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miter lim="800000"/>
          </a:ln>
        </p:spPr>
        <p:txBody>
          <a:bodyPr anchor="ctr"/>
          <a:lstStyle/>
          <a:p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103" name="AutoShape 18"/>
          <p:cNvSpPr>
            <a:spLocks noChangeArrowheads="1"/>
          </p:cNvSpPr>
          <p:nvPr/>
        </p:nvSpPr>
        <p:spPr bwMode="auto">
          <a:xfrm flipV="1">
            <a:off x="2096136" y="4520119"/>
            <a:ext cx="668337" cy="360362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miter lim="800000"/>
          </a:ln>
        </p:spPr>
        <p:txBody>
          <a:bodyPr anchor="ctr"/>
          <a:lstStyle/>
          <a:p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104" name="箭头 1639"/>
          <p:cNvSpPr>
            <a:spLocks noChangeShapeType="1"/>
          </p:cNvSpPr>
          <p:nvPr/>
        </p:nvSpPr>
        <p:spPr bwMode="auto">
          <a:xfrm flipV="1">
            <a:off x="4063048" y="2660650"/>
            <a:ext cx="500062" cy="690563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5" name="箭头 1639"/>
          <p:cNvSpPr>
            <a:spLocks noChangeShapeType="1"/>
          </p:cNvSpPr>
          <p:nvPr/>
        </p:nvSpPr>
        <p:spPr bwMode="auto">
          <a:xfrm flipV="1">
            <a:off x="4066223" y="3225800"/>
            <a:ext cx="496887" cy="147638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6" name="箭头 1639"/>
          <p:cNvSpPr>
            <a:spLocks noChangeShapeType="1"/>
          </p:cNvSpPr>
          <p:nvPr/>
        </p:nvSpPr>
        <p:spPr bwMode="auto">
          <a:xfrm>
            <a:off x="4064635" y="3373438"/>
            <a:ext cx="469900" cy="431800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7" name="箭头 1639"/>
          <p:cNvSpPr>
            <a:spLocks noChangeShapeType="1"/>
          </p:cNvSpPr>
          <p:nvPr/>
        </p:nvSpPr>
        <p:spPr bwMode="auto">
          <a:xfrm flipV="1">
            <a:off x="4064635" y="4658732"/>
            <a:ext cx="469900" cy="158750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8" name="箭头 1639"/>
          <p:cNvSpPr>
            <a:spLocks noChangeShapeType="1"/>
          </p:cNvSpPr>
          <p:nvPr/>
        </p:nvSpPr>
        <p:spPr bwMode="auto">
          <a:xfrm>
            <a:off x="4066223" y="4839707"/>
            <a:ext cx="469900" cy="288925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9" name="箭头 1639"/>
          <p:cNvSpPr>
            <a:spLocks noChangeShapeType="1"/>
          </p:cNvSpPr>
          <p:nvPr/>
        </p:nvSpPr>
        <p:spPr bwMode="auto">
          <a:xfrm>
            <a:off x="4066223" y="4841295"/>
            <a:ext cx="468312" cy="809625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0" name="箭头 1639"/>
          <p:cNvSpPr>
            <a:spLocks noChangeShapeType="1"/>
          </p:cNvSpPr>
          <p:nvPr/>
        </p:nvSpPr>
        <p:spPr bwMode="auto">
          <a:xfrm flipV="1">
            <a:off x="6317298" y="2836863"/>
            <a:ext cx="400050" cy="201612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1" name="箭头 1639"/>
          <p:cNvSpPr>
            <a:spLocks noChangeShapeType="1"/>
          </p:cNvSpPr>
          <p:nvPr/>
        </p:nvSpPr>
        <p:spPr bwMode="auto">
          <a:xfrm flipV="1">
            <a:off x="6291898" y="2324100"/>
            <a:ext cx="401637" cy="195263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" name="箭头 1639"/>
          <p:cNvSpPr>
            <a:spLocks noChangeShapeType="1"/>
          </p:cNvSpPr>
          <p:nvPr/>
        </p:nvSpPr>
        <p:spPr bwMode="auto">
          <a:xfrm>
            <a:off x="6317298" y="3040063"/>
            <a:ext cx="400050" cy="158750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3" name="箭头 1639"/>
          <p:cNvSpPr>
            <a:spLocks noChangeShapeType="1"/>
          </p:cNvSpPr>
          <p:nvPr/>
        </p:nvSpPr>
        <p:spPr bwMode="auto">
          <a:xfrm flipV="1">
            <a:off x="6261735" y="3625850"/>
            <a:ext cx="431800" cy="150813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4" name="箭头 1639"/>
          <p:cNvSpPr>
            <a:spLocks noChangeShapeType="1"/>
          </p:cNvSpPr>
          <p:nvPr/>
        </p:nvSpPr>
        <p:spPr bwMode="auto">
          <a:xfrm>
            <a:off x="6290310" y="3775075"/>
            <a:ext cx="400050" cy="209550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6" name="箭头 1639"/>
          <p:cNvSpPr>
            <a:spLocks noChangeShapeType="1"/>
          </p:cNvSpPr>
          <p:nvPr/>
        </p:nvSpPr>
        <p:spPr bwMode="auto">
          <a:xfrm flipV="1">
            <a:off x="8473123" y="1822450"/>
            <a:ext cx="587375" cy="473075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8" name="箭头 1639"/>
          <p:cNvSpPr>
            <a:spLocks noChangeShapeType="1"/>
          </p:cNvSpPr>
          <p:nvPr/>
        </p:nvSpPr>
        <p:spPr bwMode="auto">
          <a:xfrm flipV="1">
            <a:off x="8473123" y="2160588"/>
            <a:ext cx="587375" cy="134937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0" name="箭头 1639"/>
          <p:cNvSpPr>
            <a:spLocks noChangeShapeType="1"/>
          </p:cNvSpPr>
          <p:nvPr/>
        </p:nvSpPr>
        <p:spPr bwMode="auto">
          <a:xfrm>
            <a:off x="8473123" y="2295525"/>
            <a:ext cx="587375" cy="242888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2" name="箭头 1639"/>
          <p:cNvSpPr>
            <a:spLocks noChangeShapeType="1"/>
          </p:cNvSpPr>
          <p:nvPr/>
        </p:nvSpPr>
        <p:spPr bwMode="auto">
          <a:xfrm flipV="1">
            <a:off x="8473123" y="2765425"/>
            <a:ext cx="587375" cy="473075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4" name="箭头 1639"/>
          <p:cNvSpPr>
            <a:spLocks noChangeShapeType="1"/>
          </p:cNvSpPr>
          <p:nvPr/>
        </p:nvSpPr>
        <p:spPr bwMode="auto">
          <a:xfrm flipV="1">
            <a:off x="8473123" y="3103563"/>
            <a:ext cx="587375" cy="134937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6" name="箭头 1639"/>
          <p:cNvSpPr>
            <a:spLocks noChangeShapeType="1"/>
          </p:cNvSpPr>
          <p:nvPr/>
        </p:nvSpPr>
        <p:spPr bwMode="auto">
          <a:xfrm>
            <a:off x="8473123" y="3240088"/>
            <a:ext cx="587375" cy="642937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8" name="箭头 1639"/>
          <p:cNvSpPr>
            <a:spLocks noChangeShapeType="1"/>
          </p:cNvSpPr>
          <p:nvPr/>
        </p:nvSpPr>
        <p:spPr bwMode="auto">
          <a:xfrm>
            <a:off x="8473123" y="3240088"/>
            <a:ext cx="587375" cy="363537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9" name="箭头 1639"/>
          <p:cNvSpPr>
            <a:spLocks noChangeShapeType="1"/>
          </p:cNvSpPr>
          <p:nvPr/>
        </p:nvSpPr>
        <p:spPr bwMode="auto">
          <a:xfrm flipV="1">
            <a:off x="6242685" y="4485424"/>
            <a:ext cx="504825" cy="214876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1" name="箭头 1639"/>
          <p:cNvSpPr>
            <a:spLocks noChangeShapeType="1"/>
          </p:cNvSpPr>
          <p:nvPr/>
        </p:nvSpPr>
        <p:spPr bwMode="auto">
          <a:xfrm>
            <a:off x="6261735" y="4673313"/>
            <a:ext cx="502561" cy="961042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2" name="箭头 1639"/>
          <p:cNvSpPr>
            <a:spLocks noChangeShapeType="1"/>
          </p:cNvSpPr>
          <p:nvPr/>
        </p:nvSpPr>
        <p:spPr bwMode="auto">
          <a:xfrm>
            <a:off x="6271260" y="4701888"/>
            <a:ext cx="504825" cy="651588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" name="AutoShape 70"/>
          <p:cNvSpPr>
            <a:spLocks noChangeArrowheads="1"/>
          </p:cNvSpPr>
          <p:nvPr/>
        </p:nvSpPr>
        <p:spPr bwMode="auto">
          <a:xfrm flipV="1">
            <a:off x="9387523" y="4734932"/>
            <a:ext cx="1724025" cy="360363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消费记录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134" name="箭头 1639"/>
          <p:cNvSpPr>
            <a:spLocks noChangeShapeType="1"/>
          </p:cNvSpPr>
          <p:nvPr/>
        </p:nvSpPr>
        <p:spPr bwMode="auto">
          <a:xfrm flipV="1">
            <a:off x="8985885" y="5071482"/>
            <a:ext cx="401638" cy="312738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5" name="AutoShape 72"/>
          <p:cNvSpPr>
            <a:spLocks noChangeArrowheads="1"/>
          </p:cNvSpPr>
          <p:nvPr/>
        </p:nvSpPr>
        <p:spPr bwMode="auto">
          <a:xfrm flipV="1">
            <a:off x="9416098" y="5309607"/>
            <a:ext cx="1725612" cy="360363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统计报表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136" name="箭头 1639"/>
          <p:cNvSpPr>
            <a:spLocks noChangeShapeType="1"/>
          </p:cNvSpPr>
          <p:nvPr/>
        </p:nvSpPr>
        <p:spPr bwMode="auto">
          <a:xfrm>
            <a:off x="8971598" y="5385807"/>
            <a:ext cx="430212" cy="188913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cxnSp>
        <p:nvCxnSpPr>
          <p:cNvPr id="137" name="AutoShape 69"/>
          <p:cNvCxnSpPr>
            <a:cxnSpLocks noChangeShapeType="1"/>
          </p:cNvCxnSpPr>
          <p:nvPr/>
        </p:nvCxnSpPr>
        <p:spPr bwMode="auto">
          <a:xfrm flipV="1">
            <a:off x="6244273" y="5354351"/>
            <a:ext cx="2727325" cy="476250"/>
          </a:xfrm>
          <a:prstGeom prst="bentConnector4">
            <a:avLst>
              <a:gd name="adj1" fmla="val 15764"/>
              <a:gd name="adj2" fmla="val -70394"/>
            </a:avLst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8" name="文本框 137"/>
          <p:cNvSpPr txBox="1"/>
          <p:nvPr/>
        </p:nvSpPr>
        <p:spPr>
          <a:xfrm>
            <a:off x="609600" y="1058870"/>
            <a:ext cx="3383280" cy="1280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大数据不是大忽悠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想赚钱，就得这么干</a:t>
            </a:r>
            <a:endParaRPr lang="zh-CN" altLang="en-US" sz="28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4497070" y="2769235"/>
            <a:ext cx="2743835" cy="153035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655" y="1742873"/>
            <a:ext cx="628125" cy="6281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382" y="3266676"/>
            <a:ext cx="628125" cy="6281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267" y="4749020"/>
            <a:ext cx="628125" cy="6281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50" y="3337717"/>
            <a:ext cx="628125" cy="62812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8335010" y="1148080"/>
            <a:ext cx="2870200" cy="532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定期统计消费用户特征、订单信息、交易额、销售量等多种数据；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41775" y="5644663"/>
            <a:ext cx="3005232" cy="532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形成报表，直观展示数据内容，得出家纺市场初步认识；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32485" y="1257925"/>
            <a:ext cx="3093694" cy="532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随时调出后台所有数据，紧跟市场动态，分析过去的得失；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文本框 15"/>
          <p:cNvSpPr txBox="1"/>
          <p:nvPr/>
        </p:nvSpPr>
        <p:spPr>
          <a:xfrm>
            <a:off x="4304665" y="3116580"/>
            <a:ext cx="3276600" cy="722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过去的数据</a:t>
            </a:r>
            <a:endParaRPr lang="zh-CN" altLang="en-US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都是你未来的财产</a:t>
            </a:r>
            <a:endParaRPr lang="zh-CN" altLang="en-US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224" name="Picture 8" descr="http://tc.sinaimg.cn/maxwidth.800/tc.service.weibo.com/img_iisp_com/5ec705d600f01e9bf3483d05be30f5b6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4" t="16602" r="15535" b="8044"/>
          <a:stretch>
            <a:fillRect/>
          </a:stretch>
        </p:blipFill>
        <p:spPr bwMode="auto">
          <a:xfrm>
            <a:off x="1211580" y="1835785"/>
            <a:ext cx="2317750" cy="161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www.nicebox.cn/design/images/solution/function/adv-stat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39"/>
          <a:stretch>
            <a:fillRect/>
          </a:stretch>
        </p:blipFill>
        <p:spPr bwMode="auto">
          <a:xfrm>
            <a:off x="8542020" y="1835785"/>
            <a:ext cx="1894205" cy="154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直接箭头连接符 13"/>
          <p:cNvCxnSpPr/>
          <p:nvPr/>
        </p:nvCxnSpPr>
        <p:spPr>
          <a:xfrm>
            <a:off x="7058660" y="4327525"/>
            <a:ext cx="625475" cy="397510"/>
          </a:xfrm>
          <a:prstGeom prst="straightConnector1">
            <a:avLst/>
          </a:prstGeom>
          <a:ln w="730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>
            <a:off x="4033520" y="4338320"/>
            <a:ext cx="610870" cy="387985"/>
          </a:xfrm>
          <a:prstGeom prst="straightConnector1">
            <a:avLst/>
          </a:prstGeom>
          <a:ln w="730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V="1">
            <a:off x="7166610" y="2468880"/>
            <a:ext cx="605155" cy="384810"/>
          </a:xfrm>
          <a:prstGeom prst="straightConnector1">
            <a:avLst/>
          </a:prstGeom>
          <a:ln w="730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H="1" flipV="1">
            <a:off x="4171315" y="2346325"/>
            <a:ext cx="636905" cy="405130"/>
          </a:xfrm>
          <a:prstGeom prst="straightConnector1">
            <a:avLst/>
          </a:prstGeom>
          <a:ln w="730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效果没达成预期？快分析一下问题在哪里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20" name="矩形 19"/>
          <p:cNvSpPr/>
          <p:nvPr/>
        </p:nvSpPr>
        <p:spPr>
          <a:xfrm>
            <a:off x="7580964" y="5679450"/>
            <a:ext cx="3257640" cy="532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用户行为分析，描绘用户画像，制定更有针对性的营销策略！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20" y="4078605"/>
            <a:ext cx="2484120" cy="15170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5585" y="4099560"/>
            <a:ext cx="2717165" cy="14878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1298" y="225566"/>
            <a:ext cx="9603275" cy="618645"/>
          </a:xfrm>
        </p:spPr>
        <p:txBody>
          <a:bodyPr/>
          <a:lstStyle/>
          <a:p>
            <a:pPr algn="l"/>
            <a:r>
              <a:rPr lang="zh-CN" altLang="en-US" sz="2800" b="1" dirty="0"/>
              <a:t>这是一个神奇的互联网时代</a:t>
            </a:r>
            <a:endParaRPr lang="zh-CN" altLang="en-US" sz="2800" b="1" dirty="0"/>
          </a:p>
        </p:txBody>
      </p:sp>
      <p:sp>
        <p:nvSpPr>
          <p:cNvPr id="101" name="副标题 2"/>
          <p:cNvSpPr txBox="1"/>
          <p:nvPr/>
        </p:nvSpPr>
        <p:spPr bwMode="auto">
          <a:xfrm>
            <a:off x="1334123" y="5498892"/>
            <a:ext cx="8928100" cy="1149384"/>
          </a:xfrm>
          <a:prstGeom prst="rect">
            <a:avLst/>
          </a:prstGeom>
          <a:noFill/>
          <a:ln>
            <a:noFill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94" tIns="52197" rIns="104394" bIns="52197" numCol="1" anchor="t" anchorCtr="0" compatLnSpc="1"/>
          <a:lstStyle>
            <a:lvl1pPr marL="0" lvl="0" indent="0" algn="ctr" defTabSz="104457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-457200" algn="ctr" defTabSz="104457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-914400" algn="ctr" defTabSz="104457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-1371600" algn="ctr" defTabSz="104457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-1828800" algn="ctr" defTabSz="104457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1044575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1044575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1044575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1044575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445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“互联网+”大潮正以前所未有之势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席卷整个传统行业</a:t>
            </a:r>
            <a:endParaRPr kumimoji="0" lang="zh-CN" altLang="en-US" sz="28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542279" y="1770392"/>
            <a:ext cx="8991235" cy="2945753"/>
            <a:chOff x="1178" y="2714"/>
            <a:chExt cx="15872" cy="5418"/>
          </a:xfrm>
        </p:grpSpPr>
        <p:pic>
          <p:nvPicPr>
            <p:cNvPr id="98" name="图片 1" descr="1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07" t="34413" b="12595"/>
            <a:stretch>
              <a:fillRect/>
            </a:stretch>
          </p:blipFill>
          <p:spPr bwMode="auto">
            <a:xfrm>
              <a:off x="5002" y="4316"/>
              <a:ext cx="8393" cy="3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AutoShape 8"/>
            <p:cNvSpPr>
              <a:spLocks noChangeArrowheads="1"/>
            </p:cNvSpPr>
            <p:nvPr/>
          </p:nvSpPr>
          <p:spPr bwMode="gray">
            <a:xfrm>
              <a:off x="7374" y="2771"/>
              <a:ext cx="3240" cy="849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rgbClr val="FF6161"/>
                </a:gs>
                <a:gs pos="50000">
                  <a:srgbClr val="FF6161">
                    <a:gamma/>
                    <a:tint val="72549"/>
                    <a:invGamma/>
                  </a:srgbClr>
                </a:gs>
                <a:gs pos="100000">
                  <a:srgbClr val="FF6161"/>
                </a:gs>
              </a:gsLst>
              <a:lin ang="2700000" scaled="1"/>
            </a:gradFill>
            <a:ln w="28575" cap="rnd">
              <a:prstDash val="sysDot"/>
              <a:rou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6161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DF58D"/>
                </a:buClr>
                <a:buSzTx/>
                <a:buFont typeface="Wingdings" pitchFamily="2" charset="2"/>
                <a:buChar char="§"/>
                <a:defRPr/>
              </a:pP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7" name="AutoShape 9"/>
            <p:cNvSpPr>
              <a:spLocks noChangeArrowheads="1"/>
            </p:cNvSpPr>
            <p:nvPr/>
          </p:nvSpPr>
          <p:spPr bwMode="gray">
            <a:xfrm>
              <a:off x="2557" y="4169"/>
              <a:ext cx="3240" cy="849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rgbClr val="FFC319"/>
                </a:gs>
                <a:gs pos="50000">
                  <a:srgbClr val="FFC319">
                    <a:gamma/>
                    <a:tint val="72549"/>
                    <a:invGamma/>
                  </a:srgbClr>
                </a:gs>
                <a:gs pos="100000">
                  <a:srgbClr val="FFC319"/>
                </a:gs>
              </a:gsLst>
              <a:lin ang="2700000" scaled="1"/>
            </a:gradFill>
            <a:ln w="28575" cap="rnd">
              <a:prstDash val="sysDot"/>
              <a:rou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319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DF58D"/>
                </a:buClr>
                <a:buSzTx/>
                <a:buFont typeface="Wingdings" pitchFamily="2" charset="2"/>
                <a:buChar char="§"/>
                <a:defRPr/>
              </a:pP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9" name="AutoShape 10"/>
            <p:cNvSpPr>
              <a:spLocks noChangeArrowheads="1"/>
            </p:cNvSpPr>
            <p:nvPr/>
          </p:nvSpPr>
          <p:spPr bwMode="gray">
            <a:xfrm>
              <a:off x="1178" y="7124"/>
              <a:ext cx="3240" cy="849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rgbClr val="FF6161"/>
                </a:gs>
                <a:gs pos="50000">
                  <a:srgbClr val="FF6161">
                    <a:gamma/>
                    <a:tint val="72549"/>
                    <a:invGamma/>
                  </a:srgbClr>
                </a:gs>
                <a:gs pos="100000">
                  <a:srgbClr val="FF6161"/>
                </a:gs>
              </a:gsLst>
              <a:lin ang="2700000" scaled="1"/>
            </a:gradFill>
            <a:ln w="28575" cap="rnd">
              <a:prstDash val="sysDot"/>
              <a:rou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6161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DF58D"/>
                </a:buClr>
                <a:buSzTx/>
                <a:buFont typeface="Wingdings" pitchFamily="2" charset="2"/>
                <a:buChar char="§"/>
                <a:defRPr/>
              </a:pP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0" name="AutoShape 11"/>
            <p:cNvSpPr>
              <a:spLocks noChangeArrowheads="1"/>
            </p:cNvSpPr>
            <p:nvPr/>
          </p:nvSpPr>
          <p:spPr bwMode="gray">
            <a:xfrm>
              <a:off x="12641" y="4169"/>
              <a:ext cx="3240" cy="849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rgbClr val="FFC319"/>
                </a:gs>
                <a:gs pos="50000">
                  <a:srgbClr val="FFC319">
                    <a:gamma/>
                    <a:tint val="72549"/>
                    <a:invGamma/>
                  </a:srgbClr>
                </a:gs>
                <a:gs pos="100000">
                  <a:srgbClr val="FFC319"/>
                </a:gs>
              </a:gsLst>
              <a:lin ang="2700000" scaled="1"/>
            </a:gradFill>
            <a:ln w="28575" cap="rnd">
              <a:prstDash val="sysDot"/>
              <a:rou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319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DF58D"/>
                </a:buClr>
                <a:buSzTx/>
                <a:buFont typeface="Wingdings" pitchFamily="2" charset="2"/>
                <a:buChar char="§"/>
                <a:defRPr/>
              </a:pP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1" name="AutoShape 12"/>
            <p:cNvSpPr>
              <a:spLocks noChangeArrowheads="1"/>
            </p:cNvSpPr>
            <p:nvPr/>
          </p:nvSpPr>
          <p:spPr bwMode="gray">
            <a:xfrm>
              <a:off x="13810" y="7152"/>
              <a:ext cx="3240" cy="849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rgbClr val="FF6161"/>
                </a:gs>
                <a:gs pos="50000">
                  <a:srgbClr val="FF6161">
                    <a:gamma/>
                    <a:tint val="72549"/>
                    <a:invGamma/>
                  </a:srgbClr>
                </a:gs>
                <a:gs pos="100000">
                  <a:srgbClr val="FF6161"/>
                </a:gs>
              </a:gsLst>
              <a:lin ang="2700000" scaled="1"/>
            </a:gradFill>
            <a:ln w="28575" cap="rnd">
              <a:prstDash val="sysDot"/>
              <a:rou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6161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DF58D"/>
                </a:buClr>
                <a:buSzTx/>
                <a:buFont typeface="Wingdings" pitchFamily="2" charset="2"/>
                <a:buChar char="§"/>
                <a:defRPr/>
              </a:pP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67" y="2714"/>
              <a:ext cx="2734" cy="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互联网商业模式日渐成熟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24" y="4295"/>
              <a:ext cx="2734" cy="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大数据时代来到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45" y="7261"/>
              <a:ext cx="2734" cy="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新媒体营销变革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908" y="4161"/>
              <a:ext cx="2734" cy="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移动互联网</a:t>
              </a:r>
              <a:endParaRPr lang="en-US" altLang="zh-CN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发展迅猛</a:t>
              </a:r>
              <a:endParaRPr lang="en-US" altLang="zh-CN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003" y="7131"/>
              <a:ext cx="2734" cy="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电商对传统行业冲击逐年增加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science.china.com.cn/images/attachement/jpg/site555/20151104/00a0d1a5abde17a3eb4b3e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" y="3771265"/>
            <a:ext cx="3203575" cy="228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环形箭头 6"/>
          <p:cNvSpPr/>
          <p:nvPr/>
        </p:nvSpPr>
        <p:spPr>
          <a:xfrm rot="7456773">
            <a:off x="4020850" y="1572553"/>
            <a:ext cx="2978205" cy="3454674"/>
          </a:xfrm>
          <a:prstGeom prst="circularArrow">
            <a:avLst>
              <a:gd name="adj1" fmla="val 2688"/>
              <a:gd name="adj2" fmla="val 799817"/>
              <a:gd name="adj3" fmla="val 20557041"/>
              <a:gd name="adj4" fmla="val 14258760"/>
              <a:gd name="adj5" fmla="val 5834"/>
            </a:avLst>
          </a:prstGeom>
          <a:solidFill>
            <a:srgbClr val="4BACC6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9" name="环形箭头 8"/>
          <p:cNvSpPr/>
          <p:nvPr/>
        </p:nvSpPr>
        <p:spPr bwMode="auto">
          <a:xfrm rot="18256773">
            <a:off x="4577499" y="2043966"/>
            <a:ext cx="2978150" cy="3454400"/>
          </a:xfrm>
          <a:prstGeom prst="circularArrow">
            <a:avLst>
              <a:gd name="adj1" fmla="val 2688"/>
              <a:gd name="adj2" fmla="val 799817"/>
              <a:gd name="adj3" fmla="val 20557041"/>
              <a:gd name="adj4" fmla="val 14258760"/>
              <a:gd name="adj5" fmla="val 5834"/>
            </a:avLst>
          </a:prstGeom>
          <a:solidFill>
            <a:srgbClr val="F79646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0" name="文本框 12"/>
          <p:cNvSpPr txBox="1"/>
          <p:nvPr/>
        </p:nvSpPr>
        <p:spPr>
          <a:xfrm>
            <a:off x="711803" y="1499222"/>
            <a:ext cx="2968743" cy="22775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lvl="2" indent="-285750" algn="l">
              <a:spcAft>
                <a:spcPts val="600"/>
              </a:spcAft>
              <a:buFont typeface="Arial" pitchFamily="34" charset="0"/>
              <a:buChar char="•"/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网络广告投放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网络软文宣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传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电子邮件发送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SEO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搜索引擎优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化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论坛社区发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帖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博客推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广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……</a:t>
            </a:r>
            <a:endParaRPr lang="zh-CN" altLang="en-US" sz="16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文本框 12"/>
          <p:cNvSpPr txBox="1"/>
          <p:nvPr/>
        </p:nvSpPr>
        <p:spPr>
          <a:xfrm>
            <a:off x="720836" y="1076547"/>
            <a:ext cx="2173824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2" algn="l">
              <a:spcAft>
                <a:spcPts val="600"/>
              </a:spcAft>
            </a:pPr>
            <a:r>
              <a:rPr lang="zh-CN" altLang="en-US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线上推广方式</a:t>
            </a:r>
            <a:endParaRPr lang="en-US" altLang="zh-CN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文本框 12"/>
          <p:cNvSpPr txBox="1"/>
          <p:nvPr/>
        </p:nvSpPr>
        <p:spPr>
          <a:xfrm>
            <a:off x="7957929" y="4012034"/>
            <a:ext cx="2968743" cy="22775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lvl="2" indent="-285750" algn="l">
              <a:spcAft>
                <a:spcPts val="600"/>
              </a:spcAft>
              <a:buFont typeface="Arial" pitchFamily="34" charset="0"/>
              <a:buChar char="•"/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大型路演活动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小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型宣传摊位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DM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传单派发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校园讲座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行业交流会议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联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合品牌合作推广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……</a:t>
            </a:r>
            <a:endParaRPr lang="zh-CN" altLang="en-US" sz="16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915531" y="3596536"/>
            <a:ext cx="2173824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2" algn="l">
              <a:spcAft>
                <a:spcPts val="600"/>
              </a:spcAft>
            </a:pPr>
            <a:r>
              <a:rPr lang="zh-CN" altLang="en-US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线下推广方式</a:t>
            </a:r>
            <a:endParaRPr lang="en-US" altLang="zh-CN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21987" y="3147645"/>
            <a:ext cx="18169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转化提升热度</a:t>
            </a:r>
            <a:endParaRPr lang="en-US" altLang="zh-CN" b="1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流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量带动销量</a:t>
            </a:r>
            <a:endParaRPr lang="zh-CN" altLang="en-US" b="1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/>
              <a:t>线上推广＆线下推广，双线发力！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4" name="图片 3" descr="图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275" y="1219835"/>
            <a:ext cx="3459480" cy="206502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200460" y="1720106"/>
            <a:ext cx="5161280" cy="3165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看样子你已经心动了</a:t>
            </a: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…</a:t>
            </a:r>
            <a:endParaRPr lang="en-US" altLang="zh-CN" sz="2400" dirty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2400" dirty="0"/>
          </a:p>
          <a:p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        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担心太难？</a:t>
            </a:r>
            <a:endParaRPr lang="en-US" altLang="zh-CN" sz="2400" dirty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                   </a:t>
            </a:r>
            <a:endParaRPr lang="en-US" altLang="zh-CN" sz="2400" dirty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2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                    Don` t worry</a:t>
            </a:r>
            <a:endParaRPr lang="en-US" altLang="zh-CN" sz="24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2400" dirty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我们已经为您准备好了一整套的</a:t>
            </a:r>
            <a:endParaRPr lang="zh-CN" altLang="en-US" sz="2800" dirty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        </a:t>
            </a:r>
            <a:r>
              <a:rPr lang="zh-CN" altLang="en-US" sz="2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网络营销解决方案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哦！！</a:t>
            </a:r>
            <a:endParaRPr lang="zh-CN" altLang="en-US" sz="2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424148" y="191911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/>
              <a:t>还没看过瘾吧？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2" name="图片 1" descr="6fc1d81cfb3aad1478eb0ad80b6c62c65f7b7d041b7ec9-qhLAg5_fw6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13220" y="1144905"/>
            <a:ext cx="3595370" cy="456882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876030" y="4495800"/>
            <a:ext cx="2411095" cy="6324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019" y="1425553"/>
            <a:ext cx="4962632" cy="282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本框 15"/>
          <p:cNvSpPr txBox="1"/>
          <p:nvPr/>
        </p:nvSpPr>
        <p:spPr>
          <a:xfrm>
            <a:off x="440783" y="5818141"/>
            <a:ext cx="10995101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没错，就这套，</a:t>
            </a:r>
            <a:r>
              <a:rPr lang="zh-CN" altLang="en-US" sz="2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圈钱它是一把好手</a:t>
            </a:r>
            <a:endParaRPr lang="zh-CN" altLang="en-US" sz="28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11" name="内容占位符 3"/>
          <p:cNvGraphicFramePr/>
          <p:nvPr/>
        </p:nvGraphicFramePr>
        <p:xfrm>
          <a:off x="481330" y="1073785"/>
          <a:ext cx="6303645" cy="3961765"/>
        </p:xfrm>
        <a:graphic>
          <a:graphicData uri="http://schemas.openxmlformats.org/drawingml/2006/table">
            <a:tbl>
              <a:tblPr/>
              <a:tblGrid>
                <a:gridCol w="1460500"/>
                <a:gridCol w="4843145"/>
              </a:tblGrid>
              <a:tr h="3860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功能配置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b="1" dirty="0">
                          <a:solidFill>
                            <a:schemeClr val="bg1"/>
                          </a:solidFill>
                        </a:rPr>
                        <a:t>全网营销解决方案</a:t>
                      </a:r>
                      <a:endParaRPr lang="zh-CN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85979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基础参数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None/>
                      </a:pP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送顶级域名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com/net/</a:t>
                      </a:r>
                      <a:r>
                        <a:rPr lang="en-US" altLang="zh-CN" sz="1100" dirty="0" err="1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cn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一个、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10G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智能双线网站空间、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1G/10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账户企业邮箱、全能版建站宝盒，支持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500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个栏目，支持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10000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个产品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/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文章，双语种网站，海量精美模板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97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营销工具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刮刮卡、大转盘、 优惠券、 满赠促销、满减促销、折扣促销、套餐促销、团购活动、秒杀活动、拼团秒杀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0414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PC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站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/</a:t>
                      </a:r>
                      <a:endParaRPr lang="en-US" altLang="zh-CN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手机站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一键生成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APP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、会员注册系统、会员管理系统、管理员权限系统、产品管理系统、订单管理系统、购物车系统、在线支付系统、文章发布系统、文章管理系统、文章分享功能、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SEO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优化推广系统、访问数据统计系统、短信系统、招聘系统、表单系统、投票系统、留言板、客服系统、淘宝产品一键导入系统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97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微信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公众号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自动回复、群发消息、自定义菜单、图文管理、消息管理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788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微信营销</a:t>
                      </a:r>
                      <a:endParaRPr lang="zh-CN" altLang="en-US" sz="110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微信墙、微相册、微场景 微投票、微留言、微报名、会员卡、微会员、微信刮刮卡、微信大转盘、微信授权登录、微信支付、现金红包、摇大奖、摇红包、易企玩（抓住大白、数钱大战、我要萌妹子、宠物对对碰）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22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建站宝盒全网营销解决方案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2" name="文本框 1"/>
          <p:cNvSpPr txBox="1"/>
          <p:nvPr/>
        </p:nvSpPr>
        <p:spPr>
          <a:xfrm>
            <a:off x="6925945" y="4495800"/>
            <a:ext cx="1809750" cy="678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3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2010</a:t>
            </a:r>
            <a:r>
              <a:rPr lang="zh-CN" altLang="zh-CN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元</a:t>
            </a:r>
            <a:r>
              <a:rPr lang="en-US" altLang="zh-CN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endParaRPr lang="zh-CN" altLang="en-US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615805" y="4631055"/>
            <a:ext cx="1097280" cy="38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立即购买</a:t>
            </a:r>
            <a:endParaRPr lang="zh-CN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内容占位符 3"/>
          <p:cNvGraphicFramePr/>
          <p:nvPr/>
        </p:nvGraphicFramePr>
        <p:xfrm>
          <a:off x="401320" y="1122045"/>
          <a:ext cx="6634480" cy="4530090"/>
        </p:xfrm>
        <a:graphic>
          <a:graphicData uri="http://schemas.openxmlformats.org/drawingml/2006/table">
            <a:tbl>
              <a:tblPr/>
              <a:tblGrid>
                <a:gridCol w="1409700"/>
                <a:gridCol w="5224780"/>
              </a:tblGrid>
              <a:tr h="3765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功能配置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b="1" dirty="0">
                          <a:solidFill>
                            <a:schemeClr val="bg1"/>
                          </a:solidFill>
                        </a:rPr>
                        <a:t>全网分销解决方案</a:t>
                      </a:r>
                      <a:endParaRPr lang="zh-CN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7810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基础参数</a:t>
                      </a:r>
                      <a:endParaRPr lang="zh-CN" altLang="en-US" sz="110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None/>
                      </a:pP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送顶级域名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com/net/</a:t>
                      </a:r>
                      <a:r>
                        <a:rPr lang="en-US" altLang="zh-CN" sz="1100" dirty="0" err="1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cn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、智能无限容量双线空间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,5G/50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账户企业邮箱、送分销版建站宝盒、支持无限栏目，支持无限个产品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/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文章、多语种网站，海量精美模板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851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分销工具</a:t>
                      </a:r>
                      <a:endParaRPr lang="zh-CN" altLang="en-US" sz="110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分销商管理系统：分佣、提现、分销产品管理、分销商审核、分销订单、一键复制开店分销、二维码、分销分销数据统计、分销商限制系统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051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营销工具</a:t>
                      </a:r>
                      <a:endParaRPr lang="zh-CN" altLang="en-US" sz="110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刮刮卡、大转盘、 优惠券、 满赠促销、满减促销、折扣促销、套餐促销、团购活动、秒杀活动、拼团秒杀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01600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PC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站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/</a:t>
                      </a:r>
                      <a:endParaRPr lang="en-US" altLang="zh-CN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手机站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一键生成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APP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、会员注册系统、会员管理系统、管理员权限系统、产品管理系统、订单管理系统、购物车系统、在线支付系统、文章发布系统、文章管理系统、文章分享功能、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SEO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优化推广系统、访问数据统计系统、短信系统、招聘系统、表单系统、投票系统、留言板、客服系统、淘宝产品一键导入系统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851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微信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公众号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自动回复、群发消息、自定义菜单、图文管理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7810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微信营销</a:t>
                      </a:r>
                      <a:endParaRPr lang="zh-CN" altLang="en-US" sz="110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微信墙、微相册、微场景 微投票、微留言、微报名、会员卡、微会员、微信刮刮卡、微信大转盘、微信授权登录、微信支付、现金红包、摇大奖、摇红包、易企玩（抓住大白、数钱大战、我要萌妹子、宠物对对碰）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" descr="http://www.iisp.com/design/images/fenxiao/topic/fx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2195830"/>
            <a:ext cx="4152265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7"/>
          <p:cNvSpPr txBox="1"/>
          <p:nvPr/>
        </p:nvSpPr>
        <p:spPr>
          <a:xfrm>
            <a:off x="6624892" y="1094976"/>
            <a:ext cx="4904670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全网分销，快速裂变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让你的销售网络走在竞争对手前面！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文本框 15"/>
          <p:cNvSpPr txBox="1"/>
          <p:nvPr/>
        </p:nvSpPr>
        <p:spPr>
          <a:xfrm>
            <a:off x="289653" y="5849256"/>
            <a:ext cx="10995101" cy="48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嗯，怎么说呢，你可以说他是</a:t>
            </a:r>
            <a:r>
              <a:rPr lang="zh-CN" altLang="en-US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赚钱方案的加强版</a:t>
            </a:r>
            <a:endParaRPr lang="zh-CN" altLang="en-US" sz="2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标题 2"/>
          <p:cNvSpPr>
            <a:spLocks noGrp="1"/>
          </p:cNvSpPr>
          <p:nvPr/>
        </p:nvSpPr>
        <p:spPr>
          <a:xfrm>
            <a:off x="401288" y="25477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建站宝盒全网分销解决方案</a:t>
            </a:r>
            <a:endParaRPr lang="zh-CN" altLang="en-US" sz="2800" b="1" dirty="0"/>
          </a:p>
        </p:txBody>
      </p:sp>
      <p:sp>
        <p:nvSpPr>
          <p:cNvPr id="16" name="矩形 15"/>
          <p:cNvSpPr/>
          <p:nvPr/>
        </p:nvSpPr>
        <p:spPr>
          <a:xfrm>
            <a:off x="554990" y="873125"/>
            <a:ext cx="8373745" cy="1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985250" y="4847590"/>
            <a:ext cx="2411095" cy="6324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035165" y="4847590"/>
            <a:ext cx="1809750" cy="678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GB" sz="3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6510</a:t>
            </a:r>
            <a:r>
              <a:rPr lang="zh-CN" altLang="zh-CN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元</a:t>
            </a:r>
            <a:r>
              <a:rPr lang="en-US" altLang="zh-CN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endParaRPr lang="zh-CN" altLang="en-US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725025" y="4982845"/>
            <a:ext cx="1097280" cy="38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立即购买</a:t>
            </a:r>
            <a:endParaRPr lang="zh-CN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7086359" y="1415816"/>
            <a:ext cx="4904670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专攻微信平台，打通一个渠道！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" name="Picture 2" descr="http://www.iisp.com/design/images/wx/box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220" y="1971040"/>
            <a:ext cx="306959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5"/>
          <p:cNvSpPr txBox="1"/>
          <p:nvPr/>
        </p:nvSpPr>
        <p:spPr>
          <a:xfrm>
            <a:off x="555238" y="5821812"/>
            <a:ext cx="10995101" cy="384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选择这套，说明你已经有了</a:t>
            </a:r>
            <a:r>
              <a:rPr lang="zh-CN" altLang="en-US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手机站和电脑站</a:t>
            </a:r>
            <a:endParaRPr lang="zh-CN" alt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标题 2"/>
          <p:cNvSpPr>
            <a:spLocks noGrp="1"/>
          </p:cNvSpPr>
          <p:nvPr/>
        </p:nvSpPr>
        <p:spPr>
          <a:xfrm>
            <a:off x="401288" y="25477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dirty="0"/>
              <a:t>建站宝盒微电商解决方案</a:t>
            </a:r>
            <a:endParaRPr lang="zh-CN" altLang="en-US" sz="2800" dirty="0"/>
          </a:p>
        </p:txBody>
      </p:sp>
      <p:sp>
        <p:nvSpPr>
          <p:cNvPr id="13" name="矩形 12"/>
          <p:cNvSpPr/>
          <p:nvPr/>
        </p:nvSpPr>
        <p:spPr>
          <a:xfrm>
            <a:off x="554990" y="873125"/>
            <a:ext cx="8373745" cy="1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4" name="内容占位符 3"/>
          <p:cNvGraphicFramePr/>
          <p:nvPr/>
        </p:nvGraphicFramePr>
        <p:xfrm>
          <a:off x="555625" y="1416050"/>
          <a:ext cx="6530975" cy="4136303"/>
        </p:xfrm>
        <a:graphic>
          <a:graphicData uri="http://schemas.openxmlformats.org/drawingml/2006/table">
            <a:tbl>
              <a:tblPr/>
              <a:tblGrid>
                <a:gridCol w="1513205"/>
                <a:gridCol w="5017770"/>
              </a:tblGrid>
              <a:tr h="3568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功能配置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b="1" dirty="0">
                          <a:solidFill>
                            <a:schemeClr val="bg1"/>
                          </a:solidFill>
                        </a:rPr>
                        <a:t>微电商解决方案</a:t>
                      </a:r>
                      <a:endParaRPr lang="zh-CN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7402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基础参数</a:t>
                      </a:r>
                      <a:endParaRPr lang="zh-CN" altLang="en-US" sz="110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None/>
                      </a:pP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送价值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1196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元微商城版建站宝盒，支持无限栏目，支持无限个产品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/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文章，多语种网站，海量精美模板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7340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营销工具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刮刮卡、大转盘、 优惠券、 满赠促销、满减促销、折扣促销、套餐促销、团购活动、秒杀活动、拼团秒杀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7340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微网站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会员注册系统、会员管理系统、管理员权限系统、产品管理系统、订单管理系统、购物车系统、在线支付系统、文章发布系统、文章管理系统、文章分享功能、访问数据统计系统、短信系统、招聘系统、表单系统、投票系统、留言板、客服系统、淘宝产品一键导入系统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SEO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优化推广系统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9420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微信公众号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公众号自定义菜单、公众号图文设置、微信墙、微场景、微群发、微相册、关键字、微留言、微投票、微报名、微信会员管理系统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74027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微信营销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微信墙、微相册、微场景 微投票、微留言、微报名、会员卡、微会员、微信刮刮卡、微信大转盘、微信授权登录、微信支付、现金红包、摇大奖、摇红包、易企玩（抓住大白、数钱大战、我要萌妹子、宠物对对碰）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34" marR="56434" marT="56434" marB="56434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9305925" y="4801870"/>
            <a:ext cx="2411095" cy="6324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355840" y="4801870"/>
            <a:ext cx="1809750" cy="678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GB" sz="3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1196</a:t>
            </a:r>
            <a:r>
              <a:rPr lang="zh-CN" altLang="zh-CN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元</a:t>
            </a:r>
            <a:r>
              <a:rPr lang="en-US" altLang="zh-CN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endParaRPr lang="zh-CN" altLang="en-US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045700" y="4937125"/>
            <a:ext cx="1097280" cy="38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立即购买</a:t>
            </a:r>
            <a:endParaRPr lang="zh-CN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未标题-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242" y="1350985"/>
            <a:ext cx="5831661" cy="351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3141833" y="4864347"/>
            <a:ext cx="6228080" cy="1097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效果做的好，不如亲身检验一下的好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联系你的客户经理，</a:t>
            </a:r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感受下建站宝盒的</a:t>
            </a:r>
            <a:r>
              <a:rPr lang="zh-CN" alt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营销魅力吧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没错，拥有它，你就拥有了整个世界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038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655" y="1819641"/>
            <a:ext cx="3449638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资质＆荣誉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1040765" y="1430020"/>
            <a:ext cx="9822815" cy="3808730"/>
            <a:chOff x="1946" y="2667"/>
            <a:chExt cx="13935" cy="5403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" y="2667"/>
              <a:ext cx="2830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0" y="2667"/>
              <a:ext cx="2941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6" y="2667"/>
              <a:ext cx="3046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5" y="2667"/>
              <a:ext cx="3156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" y="4140"/>
              <a:ext cx="2832" cy="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0" y="4140"/>
              <a:ext cx="2940" cy="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6" y="4140"/>
              <a:ext cx="3047" cy="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1"/>
            <p:cNvPicPr>
              <a:picLocks noGrp="1"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5" y="4140"/>
              <a:ext cx="3155" cy="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" y="5615"/>
              <a:ext cx="2833" cy="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0" y="5615"/>
              <a:ext cx="2940" cy="1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6" y="5615"/>
              <a:ext cx="3048" cy="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3" descr="http://www.szaija.com/imageRepository/39f0ff23-f9c3-4579-a0db-e5f3803a3d0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5" y="5615"/>
              <a:ext cx="3153" cy="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7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5" y="7090"/>
              <a:ext cx="3156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8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" y="7090"/>
              <a:ext cx="2823" cy="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9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0" y="7090"/>
              <a:ext cx="2941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0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6" y="7090"/>
              <a:ext cx="3048" cy="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部分合作伙伴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C:\Users\Administrator\Desktop\PPT0321\zs2.pngzs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410" y="1244600"/>
            <a:ext cx="7546340" cy="494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 descr="火箭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86" y="3798416"/>
            <a:ext cx="14287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0" descr="1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795" y="3150870"/>
            <a:ext cx="3025775" cy="289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资质＆荣誉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412861" y="2419288"/>
            <a:ext cx="1425575" cy="142398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itchFamily="34" charset="0"/>
              <a:buNone/>
              <a:defRPr/>
            </a:pPr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048111" y="2419288"/>
            <a:ext cx="1425575" cy="1423988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itchFamily="34" charset="0"/>
              <a:buNone/>
              <a:defRPr/>
            </a:pPr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4898886" y="2270063"/>
            <a:ext cx="1724025" cy="1722438"/>
          </a:xfrm>
          <a:prstGeom prst="ellipse">
            <a:avLst/>
          </a:prstGeom>
          <a:noFill/>
          <a:ln w="57150">
            <a:solidFill>
              <a:srgbClr val="FF5050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itchFamily="34" charset="0"/>
              <a:buNone/>
              <a:defRPr/>
            </a:pPr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7748449" y="2425638"/>
            <a:ext cx="1425575" cy="14239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itchFamily="34" charset="0"/>
              <a:buNone/>
              <a:defRPr/>
            </a:pPr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7599224" y="2276413"/>
            <a:ext cx="1724025" cy="1722438"/>
          </a:xfrm>
          <a:prstGeom prst="ellipse">
            <a:avLst/>
          </a:prstGeom>
          <a:noFill/>
          <a:ln w="57150">
            <a:solidFill>
              <a:schemeClr val="accent1"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itchFamily="34" charset="0"/>
              <a:buNone/>
              <a:defRPr/>
            </a:pPr>
            <a:endParaRPr lang="zh-CN" altLang="en-US"/>
          </a:p>
        </p:txBody>
      </p:sp>
      <p:sp>
        <p:nvSpPr>
          <p:cNvPr id="9" name="文本框 10"/>
          <p:cNvSpPr txBox="1">
            <a:spLocks noChangeArrowheads="1"/>
          </p:cNvSpPr>
          <p:nvPr/>
        </p:nvSpPr>
        <p:spPr bwMode="auto">
          <a:xfrm>
            <a:off x="2454136" y="4219513"/>
            <a:ext cx="1198563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>
                <a:latin typeface="微软雅黑" pitchFamily="34" charset="-122"/>
                <a:ea typeface="微软雅黑" pitchFamily="34" charset="-122"/>
              </a:rPr>
              <a:t>耐思讲堂</a:t>
            </a:r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155686" y="4651313"/>
            <a:ext cx="1797050" cy="6524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建站宝盒 从入门到精通 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 algn="ctr" eaLnBrk="1" hangingPunct="1">
              <a:buFont typeface="Arial" pitchFamily="34" charset="0"/>
              <a:buNone/>
              <a:defRPr/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带领大家走上逆袭之路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 algn="ctr" eaLnBrk="1" hangingPunct="1">
              <a:buFont typeface="Arial" pitchFamily="34" charset="0"/>
              <a:buNone/>
              <a:defRPr/>
            </a:pPr>
            <a:endParaRPr lang="zh-CN" altLang="en-US" sz="12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文本框 17"/>
          <p:cNvSpPr txBox="1">
            <a:spLocks noChangeArrowheads="1"/>
          </p:cNvSpPr>
          <p:nvPr/>
        </p:nvSpPr>
        <p:spPr bwMode="auto">
          <a:xfrm>
            <a:off x="4884599" y="4219513"/>
            <a:ext cx="1751012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年品质保证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863961" y="4651313"/>
            <a:ext cx="1792288" cy="4699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ICANN、CNNIC双认证</a:t>
            </a:r>
            <a:endParaRPr lang="en-US" altLang="zh-CN" sz="120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 algn="ctr" eaLnBrk="1" hangingPunct="1">
              <a:buFont typeface="Arial" pitchFamily="34" charset="0"/>
              <a:buNone/>
              <a:defRPr/>
            </a:pP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国内十强主机商</a:t>
            </a:r>
            <a:endParaRPr lang="en-US" altLang="zh-CN" sz="120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sp>
        <p:nvSpPr>
          <p:cNvPr id="13" name="文本框 19"/>
          <p:cNvSpPr txBox="1">
            <a:spLocks noChangeArrowheads="1"/>
          </p:cNvSpPr>
          <p:nvPr/>
        </p:nvSpPr>
        <p:spPr bwMode="auto">
          <a:xfrm>
            <a:off x="7857986" y="4219513"/>
            <a:ext cx="120015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>
                <a:latin typeface="微软雅黑" pitchFamily="34" charset="-122"/>
                <a:ea typeface="微软雅黑" pitchFamily="34" charset="-122"/>
              </a:rPr>
              <a:t>金牌服务</a:t>
            </a:r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867511" y="4651313"/>
            <a:ext cx="1181100" cy="4699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7x24x365全天</a:t>
            </a:r>
            <a:endParaRPr lang="en-US" altLang="zh-CN" sz="120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 algn="ctr" eaLnBrk="1" hangingPunct="1">
              <a:buFont typeface="Arial" pitchFamily="34" charset="0"/>
              <a:buNone/>
              <a:defRPr/>
            </a:pP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在线支持</a:t>
            </a:r>
            <a:endParaRPr lang="en-US" altLang="zh-CN" sz="120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pic>
        <p:nvPicPr>
          <p:cNvPr id="15" name="图片 25" descr="0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961" y="2498663"/>
            <a:ext cx="18716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椭圆 15"/>
          <p:cNvSpPr/>
          <p:nvPr/>
        </p:nvSpPr>
        <p:spPr>
          <a:xfrm>
            <a:off x="2263636" y="2270063"/>
            <a:ext cx="1724025" cy="1722438"/>
          </a:xfrm>
          <a:prstGeom prst="ellipse">
            <a:avLst/>
          </a:prstGeom>
          <a:noFill/>
          <a:ln w="57150">
            <a:solidFill>
              <a:srgbClr val="FFC000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itchFamily="34" charset="0"/>
              <a:buNone/>
              <a:defRPr/>
            </a:pPr>
            <a:endParaRPr lang="zh-CN" altLang="en-US"/>
          </a:p>
        </p:txBody>
      </p:sp>
      <p:pic>
        <p:nvPicPr>
          <p:cNvPr id="17" name="图片 26" descr="卡通演讲台会议海报矢量素材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1"/>
          <a:stretch>
            <a:fillRect/>
          </a:stretch>
        </p:blipFill>
        <p:spPr bwMode="auto">
          <a:xfrm>
            <a:off x="2200136" y="2276413"/>
            <a:ext cx="18859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28" descr="素材cnn-sccnn.com_201505030921-[转换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986" y="2563751"/>
            <a:ext cx="16716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售后保障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/>
      <p:bldP spid="10" grpId="0"/>
      <p:bldP spid="11" grpId="0"/>
      <p:bldP spid="12" grpId="0"/>
      <p:bldP spid="13" grpId="0"/>
      <p:bldP spid="14" grpId="0"/>
      <p:bldP spid="1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985520" y="1785620"/>
            <a:ext cx="10104755" cy="4002122"/>
            <a:chOff x="1690525" y="2822222"/>
            <a:chExt cx="8878685" cy="3516293"/>
          </a:xfrm>
        </p:grpSpPr>
        <p:sp>
          <p:nvSpPr>
            <p:cNvPr id="20" name="AutoShape 2"/>
            <p:cNvSpPr>
              <a:spLocks noChangeArrowheads="1"/>
            </p:cNvSpPr>
            <p:nvPr/>
          </p:nvSpPr>
          <p:spPr bwMode="ltGray">
            <a:xfrm>
              <a:off x="1817486" y="2828572"/>
              <a:ext cx="2184400" cy="1711342"/>
            </a:xfrm>
            <a:prstGeom prst="flowChartOffpageConnector">
              <a:avLst/>
            </a:prstGeom>
            <a:solidFill>
              <a:srgbClr val="FFC000"/>
            </a:solidFill>
            <a:ln w="19050" algn="ctr">
              <a:noFill/>
              <a:miter lim="800000"/>
            </a:ln>
            <a:effectLst>
              <a:prstShdw prst="shdw13" dist="45791" dir="3378596">
                <a:srgbClr val="1C1C1C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23" name="AutoShape 5"/>
            <p:cNvSpPr>
              <a:spLocks noChangeArrowheads="1"/>
            </p:cNvSpPr>
            <p:nvPr/>
          </p:nvSpPr>
          <p:spPr bwMode="ltGray">
            <a:xfrm>
              <a:off x="5054581" y="2822222"/>
              <a:ext cx="2259013" cy="1701474"/>
            </a:xfrm>
            <a:prstGeom prst="flowChartOffpageConnector">
              <a:avLst/>
            </a:prstGeom>
            <a:solidFill>
              <a:srgbClr val="92D050"/>
            </a:solidFill>
            <a:ln w="19050" algn="ctr">
              <a:noFill/>
              <a:miter lim="800000"/>
            </a:ln>
            <a:effectLst>
              <a:prstShdw prst="shdw13" dist="45791" dir="3378596">
                <a:srgbClr val="1C1C1C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26" name="AutoShape 8"/>
            <p:cNvSpPr>
              <a:spLocks noChangeArrowheads="1"/>
            </p:cNvSpPr>
            <p:nvPr/>
          </p:nvSpPr>
          <p:spPr bwMode="ltGray">
            <a:xfrm>
              <a:off x="8375285" y="2822222"/>
              <a:ext cx="2193925" cy="1711342"/>
            </a:xfrm>
            <a:prstGeom prst="flowChartOffpageConnector">
              <a:avLst/>
            </a:prstGeom>
            <a:solidFill>
              <a:srgbClr val="00B0F0"/>
            </a:solidFill>
            <a:ln w="19050" algn="ctr">
              <a:noFill/>
              <a:miter lim="800000"/>
            </a:ln>
            <a:effectLst>
              <a:prstShdw prst="shdw13" dist="45791" dir="3378596">
                <a:srgbClr val="1C1C1C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370161" y="3114347"/>
              <a:ext cx="1444977" cy="902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观念在变</a:t>
              </a:r>
              <a:endPara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需求在变</a:t>
              </a:r>
              <a:endPara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习惯在变</a:t>
              </a:r>
              <a:endPara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656777" y="3123872"/>
              <a:ext cx="1444977" cy="902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市场在变</a:t>
              </a:r>
              <a:endPara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用户在变</a:t>
              </a:r>
              <a:endPara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营销在变</a:t>
              </a:r>
              <a:endPara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536679" y="3268268"/>
              <a:ext cx="1947332" cy="634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你的企业家纺营销跟上了吗？</a:t>
              </a:r>
              <a:endPara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1690525" y="4664768"/>
              <a:ext cx="2438321" cy="1673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zh-CN" altLang="en-US" sz="1400" dirty="0">
                  <a:latin typeface="微软雅黑" pitchFamily="34" charset="-122"/>
                  <a:ea typeface="微软雅黑" pitchFamily="34" charset="-122"/>
                </a:rPr>
                <a:t>智能手机时代，移动购物的渗透率和普及化加速；</a:t>
              </a:r>
              <a:endParaRPr lang="en-US" altLang="zh-CN" sz="1400" dirty="0"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zh-CN" altLang="en-US" sz="1400" dirty="0">
                  <a:latin typeface="微软雅黑" pitchFamily="34" charset="-122"/>
                  <a:ea typeface="微软雅黑" pitchFamily="34" charset="-122"/>
                </a:rPr>
                <a:t>更追求品质、潮流、时尚；</a:t>
              </a:r>
              <a:endParaRPr lang="en-US" altLang="zh-CN" sz="1400" dirty="0"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zh-CN" altLang="en-US" sz="1400" dirty="0">
                  <a:latin typeface="微软雅黑" pitchFamily="34" charset="-122"/>
                  <a:ea typeface="微软雅黑" pitchFamily="34" charset="-122"/>
                </a:rPr>
                <a:t>实体店逛街，淘宝购物；</a:t>
              </a:r>
              <a:endParaRPr lang="en-US" altLang="zh-CN" sz="1400" dirty="0"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itchFamily="34" charset="0"/>
                <a:buChar char="•"/>
              </a:pPr>
              <a:endParaRPr lang="en-US" altLang="zh-CN" sz="1400" dirty="0"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buFont typeface="Arial" pitchFamily="34" charset="0"/>
                <a:buChar char="•"/>
              </a:pPr>
              <a:endParaRPr lang="zh-CN" altLang="en-US" sz="14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054997" y="4664768"/>
              <a:ext cx="1422400" cy="1112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7200" b="1" dirty="0">
                  <a:latin typeface="微软雅黑" pitchFamily="34" charset="-122"/>
                  <a:ea typeface="微软雅黑" pitchFamily="34" charset="-122"/>
                </a:rPr>
                <a:t>？</a:t>
              </a:r>
              <a:endParaRPr lang="zh-CN" altLang="en-US" sz="72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5020714" y="4678514"/>
              <a:ext cx="2292880" cy="12050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l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altLang="zh-CN" sz="1400" dirty="0">
                  <a:latin typeface="微软雅黑" pitchFamily="34" charset="-122"/>
                  <a:ea typeface="微软雅黑" pitchFamily="34" charset="-122"/>
                </a:rPr>
                <a:t>“</a:t>
              </a:r>
              <a:r>
                <a:rPr lang="zh-CN" altLang="en-US" sz="1400" dirty="0">
                  <a:latin typeface="微软雅黑" pitchFamily="34" charset="-122"/>
                  <a:ea typeface="微软雅黑" pitchFamily="34" charset="-122"/>
                </a:rPr>
                <a:t>互联网</a:t>
              </a:r>
              <a:r>
                <a:rPr lang="en-US" altLang="zh-CN" sz="1400" dirty="0">
                  <a:latin typeface="微软雅黑" pitchFamily="34" charset="-122"/>
                  <a:ea typeface="微软雅黑" pitchFamily="34" charset="-122"/>
                </a:rPr>
                <a:t>+”</a:t>
              </a:r>
              <a:r>
                <a:rPr lang="zh-CN" altLang="en-US" sz="1400" dirty="0">
                  <a:latin typeface="微软雅黑" pitchFamily="34" charset="-122"/>
                  <a:ea typeface="微软雅黑" pitchFamily="34" charset="-122"/>
                </a:rPr>
                <a:t>、</a:t>
              </a:r>
              <a:r>
                <a:rPr lang="en-US" altLang="zh-CN" sz="1400" dirty="0">
                  <a:latin typeface="微软雅黑" pitchFamily="34" charset="-122"/>
                  <a:ea typeface="微软雅黑" pitchFamily="34" charset="-122"/>
                </a:rPr>
                <a:t>“</a:t>
              </a:r>
              <a:r>
                <a:rPr lang="zh-CN" altLang="en-US" sz="1400" dirty="0">
                  <a:latin typeface="微软雅黑" pitchFamily="34" charset="-122"/>
                  <a:ea typeface="微软雅黑" pitchFamily="34" charset="-122"/>
                </a:rPr>
                <a:t>双创</a:t>
              </a:r>
              <a:r>
                <a:rPr lang="en-US" altLang="zh-CN" sz="1400" dirty="0">
                  <a:latin typeface="微软雅黑" pitchFamily="34" charset="-122"/>
                  <a:ea typeface="微软雅黑" pitchFamily="34" charset="-122"/>
                </a:rPr>
                <a:t>”</a:t>
              </a:r>
              <a:r>
                <a:rPr lang="zh-CN" altLang="en-US" sz="1400" dirty="0">
                  <a:latin typeface="微软雅黑" pitchFamily="34" charset="-122"/>
                  <a:ea typeface="微软雅黑" pitchFamily="34" charset="-122"/>
                </a:rPr>
                <a:t>上升为国家战略；</a:t>
              </a:r>
              <a:endParaRPr lang="en-US" altLang="zh-CN" sz="1400" dirty="0"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 algn="l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altLang="zh-CN" sz="1400" dirty="0">
                  <a:latin typeface="微软雅黑" pitchFamily="34" charset="-122"/>
                  <a:ea typeface="微软雅黑" pitchFamily="34" charset="-122"/>
                </a:rPr>
                <a:t>90</a:t>
              </a:r>
              <a:r>
                <a:rPr lang="zh-CN" altLang="en-US" sz="1400" dirty="0">
                  <a:latin typeface="微软雅黑" pitchFamily="34" charset="-122"/>
                  <a:ea typeface="微软雅黑" pitchFamily="34" charset="-122"/>
                </a:rPr>
                <a:t>后成长为消费中坚力量；</a:t>
              </a:r>
              <a:endParaRPr lang="en-US" altLang="zh-CN" sz="1400" dirty="0"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 algn="l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zh-CN" altLang="en-US" sz="1400" dirty="0">
                  <a:latin typeface="微软雅黑" pitchFamily="34" charset="-122"/>
                  <a:ea typeface="微软雅黑" pitchFamily="34" charset="-122"/>
                </a:rPr>
                <a:t>传统营销模式遭遇瓶颈；</a:t>
              </a:r>
              <a:endParaRPr lang="en-US" altLang="zh-CN" sz="14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13" name="直接连接符 12"/>
          <p:cNvCxnSpPr/>
          <p:nvPr/>
        </p:nvCxnSpPr>
        <p:spPr>
          <a:xfrm>
            <a:off x="4674193" y="2499911"/>
            <a:ext cx="19846" cy="2988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8004415" y="2499911"/>
            <a:ext cx="19846" cy="2988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除了兜里的银子没变，所有的事情都在变</a:t>
            </a:r>
            <a:endParaRPr lang="zh-CN" altLang="en-US" sz="2800" b="1" dirty="0"/>
          </a:p>
        </p:txBody>
      </p:sp>
      <p:sp>
        <p:nvSpPr>
          <p:cNvPr id="9" name="矩形 8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C:\Users\Administrator\Desktop\wwe.pngww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505" y="1162685"/>
            <a:ext cx="8215630" cy="520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 descr="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2954655"/>
            <a:ext cx="29845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部分客户反馈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lx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705" y="1256665"/>
            <a:ext cx="6455410" cy="484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944245" y="2164080"/>
            <a:ext cx="6493510" cy="252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en-US" altLang="zh-CN" sz="1600">
                <a:latin typeface="微软雅黑" pitchFamily="34" charset="-122"/>
                <a:ea typeface="微软雅黑" pitchFamily="34" charset="-122"/>
              </a:rPr>
              <a:t>400</a:t>
            </a:r>
            <a:r>
              <a:rPr lang="zh-CN" altLang="en-US" sz="1600">
                <a:latin typeface="微软雅黑" pitchFamily="34" charset="-122"/>
                <a:ea typeface="微软雅黑" pitchFamily="34" charset="-122"/>
              </a:rPr>
              <a:t>热线 ： </a:t>
            </a:r>
            <a:r>
              <a:rPr lang="en-US" altLang="zh-CN" sz="1600">
                <a:latin typeface="微软雅黑" pitchFamily="34" charset="-122"/>
                <a:ea typeface="微软雅黑" pitchFamily="34" charset="-122"/>
              </a:rPr>
              <a:t>400 622 8200</a:t>
            </a:r>
            <a:endParaRPr lang="en-US" altLang="zh-CN" sz="1600"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ct val="200000"/>
              </a:lnSpc>
            </a:pPr>
            <a:r>
              <a:rPr lang="zh-CN" altLang="en-US" sz="1600">
                <a:latin typeface="微软雅黑" pitchFamily="34" charset="-122"/>
                <a:ea typeface="微软雅黑" pitchFamily="34" charset="-122"/>
              </a:rPr>
              <a:t>公司总机： </a:t>
            </a:r>
            <a:r>
              <a:rPr lang="en-US" altLang="zh-CN" sz="1600">
                <a:latin typeface="微软雅黑" pitchFamily="34" charset="-122"/>
                <a:ea typeface="微软雅黑" pitchFamily="34" charset="-122"/>
              </a:rPr>
              <a:t>0756-3366365</a:t>
            </a:r>
            <a:endParaRPr lang="en-US" altLang="zh-CN" sz="1600"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ct val="200000"/>
              </a:lnSpc>
            </a:pPr>
            <a:r>
              <a:rPr lang="zh-CN" altLang="en-US" sz="1600">
                <a:latin typeface="微软雅黑" pitchFamily="34" charset="-122"/>
                <a:ea typeface="微软雅黑" pitchFamily="34" charset="-122"/>
              </a:rPr>
              <a:t>企业</a:t>
            </a:r>
            <a:r>
              <a:rPr lang="en-US" altLang="zh-CN" sz="1600">
                <a:latin typeface="微软雅黑" pitchFamily="34" charset="-122"/>
                <a:ea typeface="微软雅黑" pitchFamily="34" charset="-122"/>
              </a:rPr>
              <a:t>QQ </a:t>
            </a:r>
            <a:r>
              <a:rPr lang="zh-CN" altLang="en-US" sz="1600">
                <a:latin typeface="微软雅黑" pitchFamily="34" charset="-122"/>
                <a:ea typeface="微软雅黑" pitchFamily="34" charset="-122"/>
              </a:rPr>
              <a:t>： </a:t>
            </a:r>
            <a:r>
              <a:rPr lang="en-US" altLang="zh-CN" sz="1600">
                <a:latin typeface="微软雅黑" pitchFamily="34" charset="-122"/>
                <a:ea typeface="微软雅黑" pitchFamily="34" charset="-122"/>
              </a:rPr>
              <a:t>800092336</a:t>
            </a:r>
            <a:endParaRPr lang="en-US" altLang="zh-CN" sz="1600"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ct val="200000"/>
              </a:lnSpc>
            </a:pPr>
            <a:r>
              <a:rPr lang="zh-CN" altLang="en-US" sz="1600">
                <a:latin typeface="微软雅黑" pitchFamily="34" charset="-122"/>
                <a:ea typeface="微软雅黑" pitchFamily="34" charset="-122"/>
              </a:rPr>
              <a:t>电子邮箱： </a:t>
            </a:r>
            <a:r>
              <a:rPr lang="en-US" altLang="zh-CN" sz="1600" u="sng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admin@nicenic.net</a:t>
            </a:r>
            <a:endParaRPr lang="en-US" altLang="zh-CN" sz="1600" u="sng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ct val="200000"/>
              </a:lnSpc>
            </a:pPr>
            <a:r>
              <a:rPr lang="zh-CN" altLang="en-US" sz="1600">
                <a:latin typeface="微软雅黑" pitchFamily="34" charset="-122"/>
                <a:ea typeface="微软雅黑" pitchFamily="34" charset="-122"/>
              </a:rPr>
              <a:t>总部地址： 珠海市吉大景园路</a:t>
            </a:r>
            <a:r>
              <a:rPr lang="en-US" altLang="zh-CN" sz="1600"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sz="1600">
                <a:latin typeface="微软雅黑" pitchFamily="34" charset="-122"/>
                <a:ea typeface="微软雅黑" pitchFamily="34" charset="-122"/>
              </a:rPr>
              <a:t>号冶金大厦</a:t>
            </a:r>
            <a:r>
              <a:rPr lang="en-US" altLang="zh-CN" sz="1600">
                <a:latin typeface="微软雅黑" pitchFamily="34" charset="-122"/>
                <a:ea typeface="微软雅黑" pitchFamily="34" charset="-122"/>
              </a:rPr>
              <a:t>7</a:t>
            </a:r>
            <a:r>
              <a:rPr lang="zh-CN" altLang="en-US" sz="1600">
                <a:latin typeface="微软雅黑" pitchFamily="34" charset="-122"/>
                <a:ea typeface="微软雅黑" pitchFamily="34" charset="-122"/>
              </a:rPr>
              <a:t>楼</a:t>
            </a:r>
            <a:endParaRPr lang="zh-CN" altLang="en-US" sz="16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联系我们（欢迎骚扰）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jure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/>
          <a:stretch>
            <a:fillRect/>
          </a:stretch>
        </p:blipFill>
        <p:spPr bwMode="auto">
          <a:xfrm>
            <a:off x="-7620" y="137795"/>
            <a:ext cx="10741025" cy="658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7921625" y="2823210"/>
            <a:ext cx="4025265" cy="1795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The End</a:t>
            </a:r>
            <a:endParaRPr lang="en-US" altLang="zh-CN" sz="5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5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谢谢您观看</a:t>
            </a:r>
            <a:endParaRPr lang="zh-CN" altLang="en-US" sz="5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站在巨人的肩膀上，借势而为！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179830" y="1402715"/>
            <a:ext cx="9827260" cy="4406592"/>
            <a:chOff x="1570" y="2209"/>
            <a:chExt cx="16143" cy="7441"/>
          </a:xfrm>
        </p:grpSpPr>
        <p:sp>
          <p:nvSpPr>
            <p:cNvPr id="15" name="TextBox 4"/>
            <p:cNvSpPr txBox="1"/>
            <p:nvPr/>
          </p:nvSpPr>
          <p:spPr>
            <a:xfrm>
              <a:off x="2007" y="8834"/>
              <a:ext cx="14702" cy="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一半中国人都在上网，这里的市场</a:t>
              </a:r>
              <a:r>
                <a:rPr lang="zh-CN" altLang="en-US" sz="24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很广阔</a:t>
              </a:r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！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790" y="7075"/>
              <a:ext cx="2289" cy="1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微软雅黑" pitchFamily="34" charset="-122"/>
                  <a:ea typeface="微软雅黑" pitchFamily="34" charset="-122"/>
                </a:rPr>
                <a:t>6.88</a:t>
              </a:r>
              <a:r>
                <a:rPr lang="zh-CN" altLang="en-US" sz="2000" dirty="0">
                  <a:latin typeface="微软雅黑" pitchFamily="34" charset="-122"/>
                  <a:ea typeface="微软雅黑" pitchFamily="34" charset="-122"/>
                </a:rPr>
                <a:t>亿网民</a:t>
              </a:r>
              <a:endParaRPr lang="zh-CN" altLang="en-US" sz="20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682" y="7075"/>
              <a:ext cx="2854" cy="1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微软雅黑" pitchFamily="34" charset="-122"/>
                  <a:ea typeface="微软雅黑" pitchFamily="34" charset="-122"/>
                </a:rPr>
                <a:t>6.2</a:t>
              </a:r>
              <a:r>
                <a:rPr lang="zh-CN" altLang="en-US" sz="2000" dirty="0">
                  <a:latin typeface="微软雅黑" pitchFamily="34" charset="-122"/>
                  <a:ea typeface="微软雅黑" pitchFamily="34" charset="-122"/>
                </a:rPr>
                <a:t>亿手机网民</a:t>
              </a:r>
              <a:endParaRPr lang="zh-CN" altLang="en-US" sz="20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2948" y="7075"/>
              <a:ext cx="3889" cy="1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latin typeface="微软雅黑" pitchFamily="34" charset="-122"/>
                  <a:ea typeface="微软雅黑" pitchFamily="34" charset="-122"/>
                </a:rPr>
                <a:t>5.49</a:t>
              </a:r>
              <a:r>
                <a:rPr lang="zh-CN" altLang="en-US" sz="2000" dirty="0">
                  <a:latin typeface="微软雅黑" pitchFamily="34" charset="-122"/>
                  <a:ea typeface="微软雅黑" pitchFamily="34" charset="-122"/>
                </a:rPr>
                <a:t>亿微信活跃用户</a:t>
              </a:r>
              <a:endParaRPr lang="zh-CN" altLang="en-US" sz="2000" dirty="0"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19" name="图片 18" descr="组 1 副本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570" y="2454"/>
              <a:ext cx="3831" cy="4911"/>
            </a:xfrm>
            <a:prstGeom prst="rect">
              <a:avLst/>
            </a:prstGeom>
          </p:spPr>
        </p:pic>
        <p:pic>
          <p:nvPicPr>
            <p:cNvPr id="20" name="图片 19" descr="组 1 副本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381" y="2886"/>
              <a:ext cx="5332" cy="4523"/>
            </a:xfrm>
            <a:prstGeom prst="rect">
              <a:avLst/>
            </a:prstGeom>
          </p:spPr>
        </p:pic>
        <p:pic>
          <p:nvPicPr>
            <p:cNvPr id="21" name="图片 20" descr="组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98" y="2209"/>
              <a:ext cx="4220" cy="5181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你造吗？互联网已经统治了祖国半壁江山</a:t>
            </a:r>
            <a:endParaRPr lang="zh-CN" altLang="en-US" sz="2800" b="1" dirty="0"/>
          </a:p>
        </p:txBody>
      </p:sp>
      <p:sp>
        <p:nvSpPr>
          <p:cNvPr id="9" name="矩形 8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6"/>
          <p:cNvSpPr>
            <a:spLocks noChangeArrowheads="1"/>
          </p:cNvSpPr>
          <p:nvPr/>
        </p:nvSpPr>
        <p:spPr bwMode="auto">
          <a:xfrm>
            <a:off x="1616710" y="1510665"/>
            <a:ext cx="3354705" cy="536575"/>
          </a:xfrm>
          <a:prstGeom prst="roundRect">
            <a:avLst>
              <a:gd name="adj" fmla="val 50000"/>
            </a:avLst>
          </a:prstGeom>
          <a:solidFill>
            <a:srgbClr val="9ECA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16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家纺行业痛点</a:t>
            </a:r>
            <a:endParaRPr lang="zh-CN" altLang="en-US" sz="16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" name="圆角矩形 7"/>
          <p:cNvSpPr>
            <a:spLocks noChangeArrowheads="1"/>
          </p:cNvSpPr>
          <p:nvPr/>
        </p:nvSpPr>
        <p:spPr bwMode="auto">
          <a:xfrm>
            <a:off x="1471294" y="2430195"/>
            <a:ext cx="3645535" cy="2614295"/>
          </a:xfrm>
          <a:prstGeom prst="roundRect">
            <a:avLst>
              <a:gd name="adj" fmla="val 12847"/>
            </a:avLst>
          </a:prstGeom>
          <a:solidFill>
            <a:srgbClr val="FFFFFF"/>
          </a:solidFill>
          <a:ln w="76200" cap="flat" cmpd="sng">
            <a:solidFill>
              <a:srgbClr val="9ECA06"/>
            </a:solidFill>
            <a:round/>
          </a:ln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cxnSp>
        <p:nvCxnSpPr>
          <p:cNvPr id="15" name="直接连接符 8"/>
          <p:cNvCxnSpPr>
            <a:cxnSpLocks noChangeShapeType="1"/>
            <a:stCxn id="13" idx="2"/>
            <a:endCxn id="14" idx="0"/>
          </p:cNvCxnSpPr>
          <p:nvPr/>
        </p:nvCxnSpPr>
        <p:spPr bwMode="auto">
          <a:xfrm flipH="1">
            <a:off x="3294062" y="2047240"/>
            <a:ext cx="1" cy="382955"/>
          </a:xfrm>
          <a:prstGeom prst="line">
            <a:avLst/>
          </a:prstGeom>
          <a:noFill/>
          <a:ln w="76200" cap="flat" cmpd="sng">
            <a:solidFill>
              <a:srgbClr val="9ECA06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6" name="Group 5"/>
          <p:cNvGrpSpPr/>
          <p:nvPr/>
        </p:nvGrpSpPr>
        <p:grpSpPr bwMode="auto">
          <a:xfrm>
            <a:off x="6648767" y="1524005"/>
            <a:ext cx="3645535" cy="3498814"/>
            <a:chOff x="0" y="-81109"/>
            <a:chExt cx="2604655" cy="3062175"/>
          </a:xfrm>
        </p:grpSpPr>
        <p:sp>
          <p:nvSpPr>
            <p:cNvPr id="17" name="圆角矩形 10"/>
            <p:cNvSpPr>
              <a:spLocks noChangeArrowheads="1"/>
            </p:cNvSpPr>
            <p:nvPr/>
          </p:nvSpPr>
          <p:spPr bwMode="auto">
            <a:xfrm>
              <a:off x="103897" y="-81109"/>
              <a:ext cx="2396727" cy="471219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互联网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+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家纺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8" name="圆角矩形 11"/>
            <p:cNvSpPr>
              <a:spLocks noChangeArrowheads="1"/>
            </p:cNvSpPr>
            <p:nvPr/>
          </p:nvSpPr>
          <p:spPr bwMode="auto">
            <a:xfrm>
              <a:off x="0" y="720314"/>
              <a:ext cx="2604655" cy="2260752"/>
            </a:xfrm>
            <a:prstGeom prst="roundRect">
              <a:avLst>
                <a:gd name="adj" fmla="val 12847"/>
              </a:avLst>
            </a:prstGeom>
            <a:solidFill>
              <a:srgbClr val="FFFFFF"/>
            </a:solidFill>
            <a:ln w="76200" cap="flat" cmpd="sng">
              <a:solidFill>
                <a:srgbClr val="00B0F0"/>
              </a:solidFill>
              <a:round/>
            </a:ln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l"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cxnSp>
          <p:nvCxnSpPr>
            <p:cNvPr id="19" name="直接连接符 12"/>
            <p:cNvCxnSpPr>
              <a:cxnSpLocks noChangeShapeType="1"/>
              <a:stCxn id="17" idx="2"/>
              <a:endCxn id="18" idx="0"/>
            </p:cNvCxnSpPr>
            <p:nvPr/>
          </p:nvCxnSpPr>
          <p:spPr bwMode="auto">
            <a:xfrm>
              <a:off x="1302261" y="390110"/>
              <a:ext cx="67" cy="330204"/>
            </a:xfrm>
            <a:prstGeom prst="line">
              <a:avLst/>
            </a:prstGeom>
            <a:noFill/>
            <a:ln w="76200" cap="flat" cmpd="sng">
              <a:solidFill>
                <a:srgbClr val="00B0F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" name="TextBox 2"/>
          <p:cNvSpPr txBox="1"/>
          <p:nvPr/>
        </p:nvSpPr>
        <p:spPr>
          <a:xfrm>
            <a:off x="1753235" y="2457954"/>
            <a:ext cx="3041789" cy="260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2800"/>
              </a:lnSpc>
              <a:buFont typeface="Wingdings" pitchFamily="2" charset="2"/>
              <a:buChar char="l"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电商巨头大量分流实体店份额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  <a:p>
            <a:pPr marL="171450" indent="-171450">
              <a:lnSpc>
                <a:spcPts val="2800"/>
              </a:lnSpc>
              <a:buFont typeface="Wingdings" pitchFamily="2" charset="2"/>
              <a:buChar char="l"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出口疲软，内销致竞争加剧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  <a:p>
            <a:pPr marL="171450" indent="-171450">
              <a:lnSpc>
                <a:spcPts val="2800"/>
              </a:lnSpc>
              <a:buFont typeface="Wingdings" pitchFamily="2" charset="2"/>
              <a:buChar char="l"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同行业恶性竞争降低利润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  <a:p>
            <a:pPr marL="171450" indent="-171450">
              <a:lnSpc>
                <a:spcPts val="2800"/>
              </a:lnSpc>
              <a:buFont typeface="Wingdings" pitchFamily="2" charset="2"/>
              <a:buChar char="l"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过渡依赖代理渠道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  <a:p>
            <a:pPr marL="171450" indent="-171450">
              <a:lnSpc>
                <a:spcPts val="2800"/>
              </a:lnSpc>
              <a:buFont typeface="Wingdings" pitchFamily="2" charset="2"/>
              <a:buChar char="l"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宏观调控下消费刚需减少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  <a:p>
            <a:pPr marL="171450" indent="-171450">
              <a:lnSpc>
                <a:spcPts val="2800"/>
              </a:lnSpc>
              <a:buFont typeface="Wingdings" pitchFamily="2" charset="2"/>
              <a:buChar char="l"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渠道碎片化严重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  <a:p>
            <a:pPr marL="171450" indent="-171450">
              <a:lnSpc>
                <a:spcPts val="2800"/>
              </a:lnSpc>
              <a:buFont typeface="Wingdings" pitchFamily="2" charset="2"/>
              <a:buChar char="l"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行业门槛低，生态不健全</a:t>
            </a: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35780" y="2457954"/>
            <a:ext cx="3535680" cy="2517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2400"/>
              </a:lnSpc>
              <a:buFont typeface="Wingdings" pitchFamily="2" charset="2"/>
              <a:buChar char="l"/>
            </a:pPr>
            <a:r>
              <a:rPr lang="zh-CN" altLang="en-US" sz="1300" dirty="0">
                <a:latin typeface="微软雅黑" pitchFamily="34" charset="-122"/>
                <a:ea typeface="微软雅黑" pitchFamily="34" charset="-122"/>
              </a:rPr>
              <a:t>覆盖全国市场，销售量提升快</a:t>
            </a:r>
            <a:endParaRPr lang="zh-CN" altLang="en-US" sz="1300" dirty="0">
              <a:latin typeface="微软雅黑" pitchFamily="34" charset="-122"/>
              <a:ea typeface="微软雅黑" pitchFamily="34" charset="-122"/>
            </a:endParaRPr>
          </a:p>
          <a:p>
            <a:pPr marL="171450" indent="-171450">
              <a:lnSpc>
                <a:spcPts val="2400"/>
              </a:lnSpc>
              <a:buFont typeface="Wingdings" pitchFamily="2" charset="2"/>
              <a:buChar char="l"/>
            </a:pPr>
            <a:r>
              <a:rPr lang="zh-CN" altLang="en-US" sz="1300" dirty="0">
                <a:latin typeface="微软雅黑" pitchFamily="34" charset="-122"/>
                <a:ea typeface="微软雅黑" pitchFamily="34" charset="-122"/>
              </a:rPr>
              <a:t>互联网</a:t>
            </a:r>
            <a:r>
              <a:rPr lang="en-US" altLang="zh-CN" sz="1300" dirty="0"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1300" dirty="0">
                <a:latin typeface="微软雅黑" pitchFamily="34" charset="-122"/>
                <a:ea typeface="微软雅黑" pitchFamily="34" charset="-122"/>
              </a:rPr>
              <a:t>物流，提升效率降低损耗</a:t>
            </a:r>
            <a:endParaRPr lang="zh-CN" altLang="en-US" sz="1300" dirty="0">
              <a:latin typeface="微软雅黑" pitchFamily="34" charset="-122"/>
              <a:ea typeface="微软雅黑" pitchFamily="34" charset="-122"/>
            </a:endParaRPr>
          </a:p>
          <a:p>
            <a:pPr marL="171450" indent="-171450">
              <a:lnSpc>
                <a:spcPts val="2400"/>
              </a:lnSpc>
              <a:buFont typeface="Wingdings" pitchFamily="2" charset="2"/>
              <a:buChar char="l"/>
            </a:pPr>
            <a:r>
              <a:rPr lang="en-US" altLang="zh-CN" sz="1300" dirty="0">
                <a:latin typeface="微软雅黑" pitchFamily="34" charset="-122"/>
                <a:ea typeface="微软雅黑" pitchFamily="34" charset="-122"/>
              </a:rPr>
              <a:t>PC+</a:t>
            </a:r>
            <a:r>
              <a:rPr lang="zh-CN" altLang="en-US" sz="1300" dirty="0">
                <a:latin typeface="微软雅黑" pitchFamily="34" charset="-122"/>
                <a:ea typeface="微软雅黑" pitchFamily="34" charset="-122"/>
              </a:rPr>
              <a:t>移动</a:t>
            </a:r>
            <a:r>
              <a:rPr lang="en-US" altLang="zh-CN" sz="1300" dirty="0"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1300" dirty="0">
                <a:latin typeface="微软雅黑" pitchFamily="34" charset="-122"/>
                <a:ea typeface="微软雅黑" pitchFamily="34" charset="-122"/>
              </a:rPr>
              <a:t>微信</a:t>
            </a:r>
            <a:r>
              <a:rPr lang="en-US" altLang="zh-CN" sz="1300" dirty="0">
                <a:latin typeface="微软雅黑" pitchFamily="34" charset="-122"/>
                <a:ea typeface="微软雅黑" pitchFamily="34" charset="-122"/>
              </a:rPr>
              <a:t>+APP</a:t>
            </a:r>
            <a:r>
              <a:rPr lang="zh-CN" altLang="en-US" sz="1300" dirty="0">
                <a:latin typeface="微软雅黑" pitchFamily="34" charset="-122"/>
                <a:ea typeface="微软雅黑" pitchFamily="34" charset="-122"/>
              </a:rPr>
              <a:t>全网覆盖</a:t>
            </a:r>
            <a:endParaRPr lang="zh-CN" altLang="en-US" sz="1300" dirty="0">
              <a:latin typeface="微软雅黑" pitchFamily="34" charset="-122"/>
              <a:ea typeface="微软雅黑" pitchFamily="34" charset="-122"/>
            </a:endParaRPr>
          </a:p>
          <a:p>
            <a:pPr marL="171450" indent="-171450">
              <a:lnSpc>
                <a:spcPts val="2400"/>
              </a:lnSpc>
              <a:buFont typeface="Wingdings" pitchFamily="2" charset="2"/>
              <a:buChar char="l"/>
            </a:pPr>
            <a:r>
              <a:rPr lang="zh-CN" altLang="en-US" sz="1300" dirty="0">
                <a:latin typeface="微软雅黑" pitchFamily="34" charset="-122"/>
                <a:ea typeface="微软雅黑" pitchFamily="34" charset="-122"/>
              </a:rPr>
              <a:t>线上交流实现一对一服务</a:t>
            </a:r>
            <a:endParaRPr lang="zh-CN" altLang="en-US" sz="1300" dirty="0">
              <a:latin typeface="微软雅黑" pitchFamily="34" charset="-122"/>
              <a:ea typeface="微软雅黑" pitchFamily="34" charset="-122"/>
            </a:endParaRPr>
          </a:p>
          <a:p>
            <a:pPr marL="171450" indent="-171450">
              <a:lnSpc>
                <a:spcPts val="2400"/>
              </a:lnSpc>
              <a:buFont typeface="Wingdings" pitchFamily="2" charset="2"/>
              <a:buChar char="l"/>
            </a:pPr>
            <a:r>
              <a:rPr lang="zh-CN" altLang="en-US" sz="1300" dirty="0">
                <a:latin typeface="微软雅黑" pitchFamily="34" charset="-122"/>
                <a:ea typeface="微软雅黑" pitchFamily="34" charset="-122"/>
              </a:rPr>
              <a:t>在线支付，回款周期快</a:t>
            </a:r>
            <a:endParaRPr lang="zh-CN" altLang="en-US" sz="1300" dirty="0">
              <a:latin typeface="微软雅黑" pitchFamily="34" charset="-122"/>
              <a:ea typeface="微软雅黑" pitchFamily="34" charset="-122"/>
            </a:endParaRPr>
          </a:p>
          <a:p>
            <a:pPr marL="171450" indent="-171450">
              <a:lnSpc>
                <a:spcPts val="2400"/>
              </a:lnSpc>
              <a:buFont typeface="Wingdings" pitchFamily="2" charset="2"/>
              <a:buChar char="l"/>
            </a:pPr>
            <a:r>
              <a:rPr lang="zh-CN" altLang="en-US" sz="1300" dirty="0">
                <a:latin typeface="微软雅黑" pitchFamily="34" charset="-122"/>
                <a:ea typeface="微软雅黑" pitchFamily="34" charset="-122"/>
              </a:rPr>
              <a:t>利用大数据累积营销数据</a:t>
            </a:r>
            <a:endParaRPr lang="zh-CN" altLang="en-US" sz="1300" dirty="0">
              <a:latin typeface="微软雅黑" pitchFamily="34" charset="-122"/>
              <a:ea typeface="微软雅黑" pitchFamily="34" charset="-122"/>
            </a:endParaRPr>
          </a:p>
          <a:p>
            <a:pPr marL="171450" indent="-171450">
              <a:lnSpc>
                <a:spcPts val="2400"/>
              </a:lnSpc>
              <a:buFont typeface="Wingdings" pitchFamily="2" charset="2"/>
              <a:buChar char="l"/>
            </a:pPr>
            <a:r>
              <a:rPr lang="zh-CN" altLang="en-US" sz="1300" dirty="0">
                <a:latin typeface="微软雅黑" pitchFamily="34" charset="-122"/>
                <a:ea typeface="微软雅黑" pitchFamily="34" charset="-122"/>
              </a:rPr>
              <a:t>网上分销，透明高效管理</a:t>
            </a:r>
            <a:endParaRPr lang="zh-CN" altLang="en-US" sz="1300" dirty="0">
              <a:latin typeface="微软雅黑" pitchFamily="34" charset="-122"/>
              <a:ea typeface="微软雅黑" pitchFamily="34" charset="-122"/>
            </a:endParaRPr>
          </a:p>
          <a:p>
            <a:pPr marL="171450" indent="-171450">
              <a:lnSpc>
                <a:spcPts val="2400"/>
              </a:lnSpc>
              <a:buFont typeface="Wingdings" pitchFamily="2" charset="2"/>
              <a:buChar char="l"/>
            </a:pPr>
            <a:r>
              <a:rPr lang="zh-CN" altLang="en-US" sz="1300" dirty="0">
                <a:latin typeface="微软雅黑" pitchFamily="34" charset="-122"/>
                <a:ea typeface="微软雅黑" pitchFamily="34" charset="-122"/>
              </a:rPr>
              <a:t>市场回馈快，潮流跟进迅速</a:t>
            </a:r>
            <a:endParaRPr lang="en-US" altLang="zh-CN" sz="13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TextBox 4"/>
          <p:cNvSpPr txBox="1"/>
          <p:nvPr/>
        </p:nvSpPr>
        <p:spPr>
          <a:xfrm>
            <a:off x="1279438" y="5400107"/>
            <a:ext cx="9335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有专家警示：“靠</a:t>
            </a:r>
            <a:r>
              <a:rPr lang="zh-CN" altLang="en-US" sz="2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低价、抄袭、跟风、炒作、低运营成本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所积累的线下优势，占据家纺市场所形成的大量泡沫销量，危机将显！”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525904" y="261128"/>
            <a:ext cx="6978868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今日拥抱互联网</a:t>
            </a:r>
            <a:r>
              <a:rPr lang="en-US" altLang="zh-CN" sz="2800" b="1" dirty="0">
                <a:sym typeface="+mn-ea"/>
              </a:rPr>
              <a:t>+</a:t>
            </a:r>
            <a:r>
              <a:rPr lang="zh-CN" altLang="en-US" sz="2800" b="1" dirty="0">
                <a:sym typeface="+mn-ea"/>
              </a:rPr>
              <a:t>，明日才不会如履薄纱</a:t>
            </a:r>
            <a:endParaRPr lang="zh-CN" altLang="en-US" sz="2800" b="1" dirty="0"/>
          </a:p>
        </p:txBody>
      </p:sp>
      <p:sp>
        <p:nvSpPr>
          <p:cNvPr id="9" name="矩形 8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Administrator\Desktop\组 1.png组 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57225" y="1591310"/>
            <a:ext cx="4521200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5222130" y="1750777"/>
            <a:ext cx="6728179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l"/>
            </a:pPr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国内家纺电商平台已达上万个，但真正经营出色的却寥寥无几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l"/>
            </a:pPr>
            <a:r>
              <a:rPr lang="zh-CN" altLang="en-US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rPr>
              <a:t>平台品质参差不齐、实力不同，所形成的影响力亦微乎其微</a:t>
            </a:r>
            <a:endParaRPr lang="en-US" altLang="zh-CN" sz="1600" dirty="0">
              <a:solidFill>
                <a:schemeClr val="accent1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l"/>
            </a:pPr>
            <a:r>
              <a:rPr lang="zh-CN" altLang="en-US" sz="1600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家纺产品工艺水平不同、备货质量和数量也不尽相同</a:t>
            </a:r>
            <a:endParaRPr lang="en-US" altLang="zh-CN" sz="1600" dirty="0">
              <a:solidFill>
                <a:srgbClr val="00B050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l"/>
            </a:pPr>
            <a:r>
              <a:rPr lang="zh-CN" altLang="en-US" sz="1600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目前国内家纺电商产品</a:t>
            </a:r>
            <a:r>
              <a:rPr lang="en-US" altLang="zh-CN" sz="1600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600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渠道结构过于单一</a:t>
            </a:r>
            <a:endParaRPr lang="en-US" altLang="zh-CN" sz="1600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l"/>
            </a:pPr>
            <a:r>
              <a:rPr lang="zh-CN" altLang="en-US" sz="1600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大量人力、物力、财力都花在家纺推广上，资源浪费严重</a:t>
            </a:r>
            <a:endParaRPr lang="zh-CN" altLang="en-US" sz="1600" dirty="0">
              <a:solidFill>
                <a:schemeClr val="accent3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123190" y="5205730"/>
            <a:ext cx="9640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你需要一款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PC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网站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手机网站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微信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+APP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的</a:t>
            </a:r>
            <a:r>
              <a:rPr lang="zh-CN" altLang="en-US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“互联网</a:t>
            </a:r>
            <a:r>
              <a:rPr lang="en-US" altLang="zh-CN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家纺”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解决方案！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然而，并不是每个家纺平台，都能完美转型</a:t>
            </a:r>
            <a:endParaRPr lang="zh-CN" altLang="en-US" sz="2800" b="1" dirty="0"/>
          </a:p>
        </p:txBody>
      </p:sp>
      <p:sp>
        <p:nvSpPr>
          <p:cNvPr id="9" name="矩形 8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228725" y="1319530"/>
            <a:ext cx="9388475" cy="3829050"/>
            <a:chOff x="1609485" y="2214613"/>
            <a:chExt cx="8774335" cy="3700050"/>
          </a:xfrm>
        </p:grpSpPr>
        <p:grpSp>
          <p:nvGrpSpPr>
            <p:cNvPr id="55" name="组合 54"/>
            <p:cNvGrpSpPr/>
            <p:nvPr/>
          </p:nvGrpSpPr>
          <p:grpSpPr>
            <a:xfrm>
              <a:off x="1609485" y="2214613"/>
              <a:ext cx="8774335" cy="3700050"/>
              <a:chOff x="2564606" y="2736762"/>
              <a:chExt cx="5899150" cy="2487613"/>
            </a:xfrm>
          </p:grpSpPr>
          <p:sp>
            <p:nvSpPr>
              <p:cNvPr id="30" name="Rectangle 47"/>
              <p:cNvSpPr>
                <a:spLocks noChangeArrowheads="1"/>
              </p:cNvSpPr>
              <p:nvPr/>
            </p:nvSpPr>
            <p:spPr bwMode="gray">
              <a:xfrm>
                <a:off x="2564606" y="2736762"/>
                <a:ext cx="4191000" cy="703263"/>
              </a:xfrm>
              <a:prstGeom prst="rect">
                <a:avLst/>
              </a:prstGeom>
              <a:solidFill>
                <a:srgbClr val="5CB1FE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31" name="Rectangle 48"/>
              <p:cNvSpPr>
                <a:spLocks noChangeArrowheads="1"/>
              </p:cNvSpPr>
              <p:nvPr/>
            </p:nvSpPr>
            <p:spPr bwMode="ltGray">
              <a:xfrm>
                <a:off x="2564606" y="3454312"/>
                <a:ext cx="4267200" cy="822325"/>
              </a:xfrm>
              <a:prstGeom prst="rect">
                <a:avLst/>
              </a:prstGeom>
              <a:solidFill>
                <a:srgbClr val="FFC319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32" name="Rectangle 49"/>
              <p:cNvSpPr>
                <a:spLocks noChangeArrowheads="1"/>
              </p:cNvSpPr>
              <p:nvPr/>
            </p:nvSpPr>
            <p:spPr bwMode="gray">
              <a:xfrm>
                <a:off x="2564606" y="4282987"/>
                <a:ext cx="3810000" cy="817563"/>
              </a:xfrm>
              <a:prstGeom prst="rect">
                <a:avLst/>
              </a:prstGeom>
              <a:solidFill>
                <a:srgbClr val="5CB1FE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40" name="Text Box 63"/>
              <p:cNvSpPr txBox="1">
                <a:spLocks noChangeArrowheads="1"/>
              </p:cNvSpPr>
              <p:nvPr/>
            </p:nvSpPr>
            <p:spPr bwMode="auto">
              <a:xfrm>
                <a:off x="2809081" y="2935200"/>
                <a:ext cx="2176151" cy="346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r>
                  <a:rPr lang="zh-CN" altLang="en-US" sz="1400" b="1" dirty="0"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核心价值：</a:t>
                </a:r>
                <a:endParaRPr lang="en-US" altLang="zh-CN" sz="1400" b="1" dirty="0"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  <a:p>
                <a:r>
                  <a:rPr lang="zh-CN" altLang="en-US" sz="1400" b="1" dirty="0"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制订企业长期目标，经营模式逐步转变</a:t>
                </a:r>
                <a:endParaRPr lang="en-US" altLang="zh-CN" sz="1400" b="1" dirty="0"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41" name="Text Box 64"/>
              <p:cNvSpPr txBox="1">
                <a:spLocks noChangeArrowheads="1"/>
              </p:cNvSpPr>
              <p:nvPr/>
            </p:nvSpPr>
            <p:spPr bwMode="auto">
              <a:xfrm>
                <a:off x="2809081" y="3757525"/>
                <a:ext cx="1814034" cy="346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r>
                  <a:rPr lang="zh-CN" altLang="en-US" sz="1400" b="1" dirty="0"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营销过程：</a:t>
                </a:r>
                <a:endParaRPr lang="en-US" altLang="zh-CN" sz="1400" b="1" dirty="0"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  <a:p>
                <a:r>
                  <a:rPr lang="zh-CN" altLang="en-US" sz="1400" b="1" dirty="0"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如何将家纺从平台传递到消费者</a:t>
                </a:r>
                <a:endParaRPr lang="en-US" altLang="zh-CN" sz="1400" b="1" dirty="0"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42" name="Text Box 65"/>
              <p:cNvSpPr txBox="1">
                <a:spLocks noChangeArrowheads="1"/>
              </p:cNvSpPr>
              <p:nvPr/>
            </p:nvSpPr>
            <p:spPr bwMode="auto">
              <a:xfrm>
                <a:off x="2809081" y="4578262"/>
                <a:ext cx="1572622" cy="346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r>
                  <a:rPr lang="zh-CN" altLang="en-US" sz="1400" b="1" dirty="0"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基础功能：</a:t>
                </a:r>
                <a:endParaRPr lang="en-US" altLang="zh-CN" sz="1400" b="1" dirty="0"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  <a:p>
                <a:r>
                  <a:rPr lang="zh-CN" altLang="en-US" sz="1400" b="1" dirty="0"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家纺电商平台应具备的功能</a:t>
                </a:r>
                <a:endParaRPr lang="en-US" altLang="zh-CN" sz="1400" b="1" dirty="0"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43" name="Freeform 75"/>
              <p:cNvSpPr/>
              <p:nvPr/>
            </p:nvSpPr>
            <p:spPr bwMode="ltGray">
              <a:xfrm>
                <a:off x="5328444" y="4830675"/>
                <a:ext cx="3135312" cy="393700"/>
              </a:xfrm>
              <a:custGeom>
                <a:avLst/>
                <a:gdLst>
                  <a:gd name="T0" fmla="*/ 0 w 2964"/>
                  <a:gd name="T1" fmla="*/ 343 h 344"/>
                  <a:gd name="T2" fmla="*/ 2684 w 2964"/>
                  <a:gd name="T3" fmla="*/ 343 h 344"/>
                  <a:gd name="T4" fmla="*/ 2963 w 2964"/>
                  <a:gd name="T5" fmla="*/ 0 h 344"/>
                  <a:gd name="T6" fmla="*/ 531 w 2964"/>
                  <a:gd name="T7" fmla="*/ 1 h 344"/>
                  <a:gd name="T8" fmla="*/ 0 w 2964"/>
                  <a:gd name="T9" fmla="*/ 343 h 3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4"/>
                  <a:gd name="T16" fmla="*/ 0 h 344"/>
                  <a:gd name="T17" fmla="*/ 2964 w 2964"/>
                  <a:gd name="T18" fmla="*/ 344 h 3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4" h="344">
                    <a:moveTo>
                      <a:pt x="0" y="343"/>
                    </a:moveTo>
                    <a:lnTo>
                      <a:pt x="2684" y="343"/>
                    </a:lnTo>
                    <a:lnTo>
                      <a:pt x="2963" y="0"/>
                    </a:lnTo>
                    <a:lnTo>
                      <a:pt x="531" y="1"/>
                    </a:lnTo>
                    <a:lnTo>
                      <a:pt x="0" y="343"/>
                    </a:lnTo>
                  </a:path>
                </a:pathLst>
              </a:custGeom>
              <a:gradFill rotWithShape="1">
                <a:gsLst>
                  <a:gs pos="0">
                    <a:srgbClr val="FFC319"/>
                  </a:gs>
                  <a:gs pos="100000">
                    <a:srgbClr val="FFC319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44" name="Freeform 77"/>
              <p:cNvSpPr/>
              <p:nvPr/>
            </p:nvSpPr>
            <p:spPr bwMode="gray">
              <a:xfrm>
                <a:off x="7695406" y="4138525"/>
                <a:ext cx="693738" cy="973137"/>
              </a:xfrm>
              <a:custGeom>
                <a:avLst/>
                <a:gdLst>
                  <a:gd name="T0" fmla="*/ 0 w 655"/>
                  <a:gd name="T1" fmla="*/ 230 h 849"/>
                  <a:gd name="T2" fmla="*/ 387 w 655"/>
                  <a:gd name="T3" fmla="*/ 848 h 849"/>
                  <a:gd name="T4" fmla="*/ 654 w 655"/>
                  <a:gd name="T5" fmla="*/ 531 h 849"/>
                  <a:gd name="T6" fmla="*/ 188 w 655"/>
                  <a:gd name="T7" fmla="*/ 0 h 849"/>
                  <a:gd name="T8" fmla="*/ 0 w 655"/>
                  <a:gd name="T9" fmla="*/ 230 h 8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5"/>
                  <a:gd name="T16" fmla="*/ 0 h 849"/>
                  <a:gd name="T17" fmla="*/ 655 w 655"/>
                  <a:gd name="T18" fmla="*/ 849 h 8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5" h="849">
                    <a:moveTo>
                      <a:pt x="0" y="230"/>
                    </a:moveTo>
                    <a:lnTo>
                      <a:pt x="387" y="848"/>
                    </a:lnTo>
                    <a:lnTo>
                      <a:pt x="654" y="531"/>
                    </a:lnTo>
                    <a:lnTo>
                      <a:pt x="188" y="0"/>
                    </a:lnTo>
                    <a:lnTo>
                      <a:pt x="0" y="230"/>
                    </a:lnTo>
                  </a:path>
                </a:pathLst>
              </a:custGeom>
              <a:gradFill rotWithShape="1">
                <a:gsLst>
                  <a:gs pos="0">
                    <a:srgbClr val="5CB1FE">
                      <a:gamma/>
                      <a:shade val="69020"/>
                      <a:invGamma/>
                    </a:srgbClr>
                  </a:gs>
                  <a:gs pos="100000">
                    <a:srgbClr val="5CB1FE"/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45" name="Freeform 78"/>
              <p:cNvSpPr/>
              <p:nvPr/>
            </p:nvSpPr>
            <p:spPr bwMode="gray">
              <a:xfrm>
                <a:off x="5799931" y="4138525"/>
                <a:ext cx="2093913" cy="263525"/>
              </a:xfrm>
              <a:custGeom>
                <a:avLst/>
                <a:gdLst>
                  <a:gd name="T0" fmla="*/ 0 w 1980"/>
                  <a:gd name="T1" fmla="*/ 228 h 229"/>
                  <a:gd name="T2" fmla="*/ 1791 w 1980"/>
                  <a:gd name="T3" fmla="*/ 228 h 229"/>
                  <a:gd name="T4" fmla="*/ 1979 w 1980"/>
                  <a:gd name="T5" fmla="*/ 0 h 229"/>
                  <a:gd name="T6" fmla="*/ 500 w 1980"/>
                  <a:gd name="T7" fmla="*/ 0 h 229"/>
                  <a:gd name="T8" fmla="*/ 0 w 1980"/>
                  <a:gd name="T9" fmla="*/ 228 h 2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80"/>
                  <a:gd name="T16" fmla="*/ 0 h 229"/>
                  <a:gd name="T17" fmla="*/ 1980 w 1980"/>
                  <a:gd name="T18" fmla="*/ 229 h 2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80" h="229">
                    <a:moveTo>
                      <a:pt x="0" y="228"/>
                    </a:moveTo>
                    <a:lnTo>
                      <a:pt x="1791" y="228"/>
                    </a:lnTo>
                    <a:lnTo>
                      <a:pt x="1979" y="0"/>
                    </a:lnTo>
                    <a:lnTo>
                      <a:pt x="500" y="0"/>
                    </a:lnTo>
                    <a:lnTo>
                      <a:pt x="0" y="228"/>
                    </a:lnTo>
                  </a:path>
                </a:pathLst>
              </a:custGeom>
              <a:gradFill rotWithShape="0">
                <a:gsLst>
                  <a:gs pos="0">
                    <a:srgbClr val="5CB1FE"/>
                  </a:gs>
                  <a:gs pos="100000">
                    <a:srgbClr val="5CB1FE">
                      <a:gamma/>
                      <a:shade val="45882"/>
                      <a:invGamma/>
                    </a:srgbClr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46" name="Freeform 79"/>
              <p:cNvSpPr/>
              <p:nvPr/>
            </p:nvSpPr>
            <p:spPr bwMode="gray">
              <a:xfrm>
                <a:off x="5396706" y="4400462"/>
                <a:ext cx="2708275" cy="711200"/>
              </a:xfrm>
              <a:custGeom>
                <a:avLst/>
                <a:gdLst>
                  <a:gd name="T0" fmla="*/ 0 w 2561"/>
                  <a:gd name="T1" fmla="*/ 620 h 621"/>
                  <a:gd name="T2" fmla="*/ 2560 w 2561"/>
                  <a:gd name="T3" fmla="*/ 620 h 621"/>
                  <a:gd name="T4" fmla="*/ 2172 w 2561"/>
                  <a:gd name="T5" fmla="*/ 0 h 621"/>
                  <a:gd name="T6" fmla="*/ 382 w 2561"/>
                  <a:gd name="T7" fmla="*/ 0 h 621"/>
                  <a:gd name="T8" fmla="*/ 0 w 2561"/>
                  <a:gd name="T9" fmla="*/ 620 h 6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61"/>
                  <a:gd name="T16" fmla="*/ 0 h 621"/>
                  <a:gd name="T17" fmla="*/ 2561 w 2561"/>
                  <a:gd name="T18" fmla="*/ 621 h 6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61" h="621">
                    <a:moveTo>
                      <a:pt x="0" y="620"/>
                    </a:moveTo>
                    <a:lnTo>
                      <a:pt x="2560" y="620"/>
                    </a:lnTo>
                    <a:lnTo>
                      <a:pt x="2172" y="0"/>
                    </a:lnTo>
                    <a:lnTo>
                      <a:pt x="382" y="0"/>
                    </a:lnTo>
                    <a:lnTo>
                      <a:pt x="0" y="620"/>
                    </a:lnTo>
                  </a:path>
                </a:pathLst>
              </a:custGeom>
              <a:gradFill rotWithShape="0">
                <a:gsLst>
                  <a:gs pos="0">
                    <a:srgbClr val="5CB1FE">
                      <a:gamma/>
                      <a:tint val="43922"/>
                      <a:invGamma/>
                    </a:srgbClr>
                  </a:gs>
                  <a:gs pos="100000">
                    <a:srgbClr val="5CB1FE"/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47" name="Freeform 80"/>
              <p:cNvSpPr/>
              <p:nvPr/>
            </p:nvSpPr>
            <p:spPr bwMode="ltGray">
              <a:xfrm>
                <a:off x="7222331" y="3436850"/>
                <a:ext cx="596900" cy="846137"/>
              </a:xfrm>
              <a:custGeom>
                <a:avLst/>
                <a:gdLst>
                  <a:gd name="T0" fmla="*/ 385 w 564"/>
                  <a:gd name="T1" fmla="*/ 737 h 738"/>
                  <a:gd name="T2" fmla="*/ 563 w 564"/>
                  <a:gd name="T3" fmla="*/ 527 h 738"/>
                  <a:gd name="T4" fmla="*/ 97 w 564"/>
                  <a:gd name="T5" fmla="*/ 0 h 738"/>
                  <a:gd name="T6" fmla="*/ 0 w 564"/>
                  <a:gd name="T7" fmla="*/ 111 h 738"/>
                  <a:gd name="T8" fmla="*/ 385 w 564"/>
                  <a:gd name="T9" fmla="*/ 737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4"/>
                  <a:gd name="T16" fmla="*/ 0 h 738"/>
                  <a:gd name="T17" fmla="*/ 564 w 564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4" h="738">
                    <a:moveTo>
                      <a:pt x="385" y="737"/>
                    </a:moveTo>
                    <a:lnTo>
                      <a:pt x="563" y="527"/>
                    </a:lnTo>
                    <a:lnTo>
                      <a:pt x="97" y="0"/>
                    </a:lnTo>
                    <a:lnTo>
                      <a:pt x="0" y="111"/>
                    </a:lnTo>
                    <a:lnTo>
                      <a:pt x="385" y="737"/>
                    </a:lnTo>
                  </a:path>
                </a:pathLst>
              </a:custGeom>
              <a:gradFill rotWithShape="0">
                <a:gsLst>
                  <a:gs pos="0">
                    <a:srgbClr val="FFC319">
                      <a:gamma/>
                      <a:shade val="66275"/>
                      <a:invGamma/>
                    </a:srgbClr>
                  </a:gs>
                  <a:gs pos="100000">
                    <a:srgbClr val="FFC319"/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48" name="Freeform 81"/>
              <p:cNvSpPr/>
              <p:nvPr/>
            </p:nvSpPr>
            <p:spPr bwMode="ltGray">
              <a:xfrm>
                <a:off x="6279356" y="3436850"/>
                <a:ext cx="1044575" cy="127000"/>
              </a:xfrm>
              <a:custGeom>
                <a:avLst/>
                <a:gdLst>
                  <a:gd name="T0" fmla="*/ 0 w 987"/>
                  <a:gd name="T1" fmla="*/ 109 h 110"/>
                  <a:gd name="T2" fmla="*/ 889 w 987"/>
                  <a:gd name="T3" fmla="*/ 109 h 110"/>
                  <a:gd name="T4" fmla="*/ 986 w 987"/>
                  <a:gd name="T5" fmla="*/ 0 h 110"/>
                  <a:gd name="T6" fmla="*/ 308 w 987"/>
                  <a:gd name="T7" fmla="*/ 0 h 110"/>
                  <a:gd name="T8" fmla="*/ 0 w 987"/>
                  <a:gd name="T9" fmla="*/ 109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7"/>
                  <a:gd name="T16" fmla="*/ 0 h 110"/>
                  <a:gd name="T17" fmla="*/ 987 w 987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7" h="110">
                    <a:moveTo>
                      <a:pt x="0" y="109"/>
                    </a:moveTo>
                    <a:lnTo>
                      <a:pt x="889" y="109"/>
                    </a:lnTo>
                    <a:lnTo>
                      <a:pt x="986" y="0"/>
                    </a:lnTo>
                    <a:lnTo>
                      <a:pt x="308" y="0"/>
                    </a:lnTo>
                    <a:lnTo>
                      <a:pt x="0" y="109"/>
                    </a:lnTo>
                  </a:path>
                </a:pathLst>
              </a:custGeom>
              <a:gradFill rotWithShape="0">
                <a:gsLst>
                  <a:gs pos="0">
                    <a:srgbClr val="FFC319"/>
                  </a:gs>
                  <a:gs pos="100000">
                    <a:srgbClr val="FFC319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49" name="Freeform 82"/>
              <p:cNvSpPr/>
              <p:nvPr/>
            </p:nvSpPr>
            <p:spPr bwMode="ltGray">
              <a:xfrm>
                <a:off x="5868194" y="3562262"/>
                <a:ext cx="1763712" cy="720725"/>
              </a:xfrm>
              <a:custGeom>
                <a:avLst/>
                <a:gdLst>
                  <a:gd name="T0" fmla="*/ 0 w 1669"/>
                  <a:gd name="T1" fmla="*/ 628 h 629"/>
                  <a:gd name="T2" fmla="*/ 1668 w 1669"/>
                  <a:gd name="T3" fmla="*/ 628 h 629"/>
                  <a:gd name="T4" fmla="*/ 1281 w 1669"/>
                  <a:gd name="T5" fmla="*/ 0 h 629"/>
                  <a:gd name="T6" fmla="*/ 388 w 1669"/>
                  <a:gd name="T7" fmla="*/ 0 h 629"/>
                  <a:gd name="T8" fmla="*/ 0 w 1669"/>
                  <a:gd name="T9" fmla="*/ 628 h 6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69"/>
                  <a:gd name="T16" fmla="*/ 0 h 629"/>
                  <a:gd name="T17" fmla="*/ 1669 w 1669"/>
                  <a:gd name="T18" fmla="*/ 629 h 6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69" h="629">
                    <a:moveTo>
                      <a:pt x="0" y="628"/>
                    </a:moveTo>
                    <a:lnTo>
                      <a:pt x="1668" y="628"/>
                    </a:lnTo>
                    <a:lnTo>
                      <a:pt x="1281" y="0"/>
                    </a:lnTo>
                    <a:lnTo>
                      <a:pt x="388" y="0"/>
                    </a:lnTo>
                    <a:lnTo>
                      <a:pt x="0" y="628"/>
                    </a:lnTo>
                  </a:path>
                </a:pathLst>
              </a:custGeom>
              <a:gradFill rotWithShape="0">
                <a:gsLst>
                  <a:gs pos="0">
                    <a:srgbClr val="FFC319">
                      <a:gamma/>
                      <a:tint val="63922"/>
                      <a:invGamma/>
                    </a:srgbClr>
                  </a:gs>
                  <a:gs pos="100000">
                    <a:srgbClr val="FFC319"/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50" name="Freeform 83"/>
              <p:cNvSpPr/>
              <p:nvPr/>
            </p:nvSpPr>
            <p:spPr bwMode="gray">
              <a:xfrm>
                <a:off x="6746081" y="2736762"/>
                <a:ext cx="504825" cy="715963"/>
              </a:xfrm>
              <a:custGeom>
                <a:avLst/>
                <a:gdLst>
                  <a:gd name="T0" fmla="*/ 387 w 477"/>
                  <a:gd name="T1" fmla="*/ 624 h 625"/>
                  <a:gd name="T2" fmla="*/ 476 w 477"/>
                  <a:gd name="T3" fmla="*/ 527 h 625"/>
                  <a:gd name="T4" fmla="*/ 0 w 477"/>
                  <a:gd name="T5" fmla="*/ 0 h 625"/>
                  <a:gd name="T6" fmla="*/ 387 w 477"/>
                  <a:gd name="T7" fmla="*/ 624 h 6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7"/>
                  <a:gd name="T13" fmla="*/ 0 h 625"/>
                  <a:gd name="T14" fmla="*/ 477 w 477"/>
                  <a:gd name="T15" fmla="*/ 625 h 6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7" h="625">
                    <a:moveTo>
                      <a:pt x="387" y="624"/>
                    </a:moveTo>
                    <a:lnTo>
                      <a:pt x="476" y="527"/>
                    </a:lnTo>
                    <a:lnTo>
                      <a:pt x="0" y="0"/>
                    </a:lnTo>
                    <a:lnTo>
                      <a:pt x="387" y="624"/>
                    </a:lnTo>
                  </a:path>
                </a:pathLst>
              </a:custGeom>
              <a:gradFill rotWithShape="0">
                <a:gsLst>
                  <a:gs pos="0">
                    <a:srgbClr val="5CB1FE">
                      <a:gamma/>
                      <a:shade val="66275"/>
                      <a:invGamma/>
                    </a:srgbClr>
                  </a:gs>
                  <a:gs pos="100000">
                    <a:srgbClr val="5CB1FE"/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51" name="Freeform 84"/>
              <p:cNvSpPr/>
              <p:nvPr/>
            </p:nvSpPr>
            <p:spPr bwMode="gray">
              <a:xfrm>
                <a:off x="6336506" y="2736762"/>
                <a:ext cx="819150" cy="715963"/>
              </a:xfrm>
              <a:custGeom>
                <a:avLst/>
                <a:gdLst>
                  <a:gd name="T0" fmla="*/ 0 w 773"/>
                  <a:gd name="T1" fmla="*/ 624 h 625"/>
                  <a:gd name="T2" fmla="*/ 772 w 773"/>
                  <a:gd name="T3" fmla="*/ 624 h 625"/>
                  <a:gd name="T4" fmla="*/ 387 w 773"/>
                  <a:gd name="T5" fmla="*/ 0 h 625"/>
                  <a:gd name="T6" fmla="*/ 0 w 773"/>
                  <a:gd name="T7" fmla="*/ 624 h 6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73"/>
                  <a:gd name="T13" fmla="*/ 0 h 625"/>
                  <a:gd name="T14" fmla="*/ 773 w 773"/>
                  <a:gd name="T15" fmla="*/ 625 h 6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73" h="625">
                    <a:moveTo>
                      <a:pt x="0" y="624"/>
                    </a:moveTo>
                    <a:lnTo>
                      <a:pt x="772" y="624"/>
                    </a:lnTo>
                    <a:lnTo>
                      <a:pt x="387" y="0"/>
                    </a:lnTo>
                    <a:lnTo>
                      <a:pt x="0" y="624"/>
                    </a:lnTo>
                  </a:path>
                </a:pathLst>
              </a:custGeom>
              <a:gradFill rotWithShape="0">
                <a:gsLst>
                  <a:gs pos="0">
                    <a:srgbClr val="5CB1FE">
                      <a:gamma/>
                      <a:tint val="47451"/>
                      <a:invGamma/>
                    </a:srgbClr>
                  </a:gs>
                  <a:gs pos="100000">
                    <a:srgbClr val="5CB1FE"/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52" name="Text Box 85"/>
              <p:cNvSpPr txBox="1">
                <a:spLocks noChangeArrowheads="1"/>
              </p:cNvSpPr>
              <p:nvPr/>
            </p:nvSpPr>
            <p:spPr bwMode="gray">
              <a:xfrm>
                <a:off x="6393074" y="3058292"/>
                <a:ext cx="724632" cy="424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/>
                <a:r>
                  <a:rPr lang="zh-CN" altLang="en-US" sz="1200" dirty="0">
                    <a:solidFill>
                      <a:schemeClr val="accent6">
                        <a:lumMod val="50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传统营销</a:t>
                </a:r>
                <a:endParaRPr lang="en-US" altLang="zh-CN" sz="1200" dirty="0">
                  <a:solidFill>
                    <a:schemeClr val="accent6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  <a:p>
                <a:pPr algn="ctr"/>
                <a:r>
                  <a:rPr lang="zh-CN" altLang="en-US" sz="1200" dirty="0">
                    <a:solidFill>
                      <a:schemeClr val="accent6">
                        <a:lumMod val="50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模式向</a:t>
                </a:r>
                <a:endParaRPr lang="en-US" altLang="zh-CN" sz="1200" dirty="0">
                  <a:solidFill>
                    <a:schemeClr val="accent6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  <a:p>
                <a:pPr algn="ctr"/>
                <a:r>
                  <a:rPr lang="zh-CN" altLang="en-US" sz="1200" dirty="0">
                    <a:solidFill>
                      <a:schemeClr val="accent6">
                        <a:lumMod val="50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全网营销转变</a:t>
                </a:r>
                <a:endParaRPr lang="en-US" altLang="zh-CN" sz="1200" dirty="0">
                  <a:solidFill>
                    <a:schemeClr val="accent6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6833394" y="3661889"/>
              <a:ext cx="1009741" cy="807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促销策划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营销活动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内容策划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在线客服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749944" y="3684466"/>
              <a:ext cx="1009741" cy="807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数据管理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互动策略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效果评估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推广加粉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197600" y="4790873"/>
              <a:ext cx="1365955" cy="981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每日信息发送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潮流家纺跟进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家纺产品搜索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形成会员体系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市场数据调查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382442" y="4783731"/>
              <a:ext cx="1055724" cy="984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门店导航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促销活动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购买指南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基础知识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在线下单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318357" y="4765609"/>
              <a:ext cx="1055724" cy="981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意见反馈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互动有礼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官方链接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网站架构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solidFill>
                    <a:schemeClr val="accent6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平台互通</a:t>
              </a:r>
              <a:endParaRPr lang="en-US" altLang="zh-CN" sz="1200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4" name="AutoShape 2" descr="http://3.bp.blogspot.com/-jxTHTYkU7jM/VAwUFJ91-rI/AAAAAAAACzk/hcQKG1iNvuw/s1600/Jackie-chan-mem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TextBox 4"/>
          <p:cNvSpPr txBox="1"/>
          <p:nvPr/>
        </p:nvSpPr>
        <p:spPr>
          <a:xfrm>
            <a:off x="1130625" y="5481168"/>
            <a:ext cx="9367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但</a:t>
            </a: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你可能觉得这玩意儿实现起来没啥头绪</a:t>
            </a: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一套完整的电商战略总是必不可少</a:t>
            </a:r>
            <a:r>
              <a:rPr lang="en-US" altLang="zh-CN" sz="2800" b="1" dirty="0">
                <a:sym typeface="+mn-ea"/>
              </a:rPr>
              <a:t>......</a:t>
            </a:r>
            <a:endParaRPr lang="zh-CN" altLang="en-US" sz="2800" b="1" dirty="0"/>
          </a:p>
        </p:txBody>
      </p:sp>
      <p:sp>
        <p:nvSpPr>
          <p:cNvPr id="9" name="矩形 8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519486" y="1742928"/>
            <a:ext cx="9014090" cy="3499769"/>
            <a:chOff x="2060" y="3017"/>
            <a:chExt cx="15116" cy="6277"/>
          </a:xfrm>
        </p:grpSpPr>
        <p:pic>
          <p:nvPicPr>
            <p:cNvPr id="17" name="Picture 10" descr="魔方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8" t="18098" b="13072"/>
            <a:stretch>
              <a:fillRect/>
            </a:stretch>
          </p:blipFill>
          <p:spPr bwMode="auto">
            <a:xfrm>
              <a:off x="2060" y="3017"/>
              <a:ext cx="15080" cy="4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" name="组合 24"/>
            <p:cNvGrpSpPr/>
            <p:nvPr/>
          </p:nvGrpSpPr>
          <p:grpSpPr>
            <a:xfrm>
              <a:off x="2127" y="8224"/>
              <a:ext cx="6185" cy="998"/>
              <a:chOff x="611612" y="5214274"/>
              <a:chExt cx="5018527" cy="809625"/>
            </a:xfrm>
          </p:grpSpPr>
          <p:sp>
            <p:nvSpPr>
              <p:cNvPr id="18" name="燕尾形 93"/>
              <p:cNvSpPr>
                <a:spLocks noChangeArrowheads="1"/>
              </p:cNvSpPr>
              <p:nvPr/>
            </p:nvSpPr>
            <p:spPr bwMode="auto">
              <a:xfrm>
                <a:off x="5306289" y="5214274"/>
                <a:ext cx="323850" cy="808038"/>
              </a:xfrm>
              <a:prstGeom prst="chevron">
                <a:avLst>
                  <a:gd name="adj" fmla="val 50000"/>
                </a:avLst>
              </a:prstGeom>
              <a:solidFill>
                <a:srgbClr val="3195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170" tIns="46990" rIns="90170" bIns="46990" anchor="ctr"/>
              <a:lstStyle/>
              <a:p>
                <a:pPr>
                  <a:buFont typeface="Arial" pitchFamily="34" charset="0"/>
                  <a:buNone/>
                </a:pPr>
                <a:endParaRPr lang="zh-CN" altLang="en-US">
                  <a:solidFill>
                    <a:srgbClr val="000000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9" name="矩形 2061"/>
              <p:cNvSpPr>
                <a:spLocks noChangeArrowheads="1"/>
              </p:cNvSpPr>
              <p:nvPr/>
            </p:nvSpPr>
            <p:spPr bwMode="auto">
              <a:xfrm>
                <a:off x="1759375" y="5214274"/>
                <a:ext cx="3708840" cy="809625"/>
              </a:xfrm>
              <a:prstGeom prst="rect">
                <a:avLst/>
              </a:prstGeom>
              <a:solidFill>
                <a:srgbClr val="3195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170" tIns="46990" rIns="90170" bIns="46990" anchor="ctr"/>
              <a:lstStyle/>
              <a:p>
                <a:pPr>
                  <a:buFont typeface="Arial" pitchFamily="34" charset="0"/>
                  <a:buNone/>
                </a:pPr>
                <a:endParaRPr lang="zh-CN" altLang="en-US" sz="1200" dirty="0"/>
              </a:p>
            </p:txBody>
          </p:sp>
          <p:grpSp>
            <p:nvGrpSpPr>
              <p:cNvPr id="20" name="Group 6"/>
              <p:cNvGrpSpPr/>
              <p:nvPr/>
            </p:nvGrpSpPr>
            <p:grpSpPr bwMode="auto">
              <a:xfrm>
                <a:off x="611612" y="5214274"/>
                <a:ext cx="1309688" cy="809625"/>
                <a:chOff x="0" y="0"/>
                <a:chExt cx="1312134" cy="322291"/>
              </a:xfrm>
            </p:grpSpPr>
            <p:sp>
              <p:nvSpPr>
                <p:cNvPr id="21" name="燕尾形 89"/>
                <p:cNvSpPr>
                  <a:spLocks noChangeArrowheads="1"/>
                </p:cNvSpPr>
                <p:nvPr/>
              </p:nvSpPr>
              <p:spPr bwMode="auto">
                <a:xfrm>
                  <a:off x="988097" y="0"/>
                  <a:ext cx="324037" cy="322291"/>
                </a:xfrm>
                <a:prstGeom prst="chevron">
                  <a:avLst>
                    <a:gd name="adj" fmla="val 50001"/>
                  </a:avLst>
                </a:prstGeom>
                <a:solidFill>
                  <a:srgbClr val="319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 anchor="ctr"/>
                <a:lstStyle/>
                <a:p>
                  <a:pPr>
                    <a:buFont typeface="Arial" pitchFamily="34" charset="0"/>
                    <a:buNone/>
                  </a:pPr>
                  <a:endParaRPr lang="zh-CN" altLang="en-US">
                    <a:solidFill>
                      <a:srgbClr val="000000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22" name="燕尾形 90"/>
                <p:cNvSpPr>
                  <a:spLocks noChangeArrowheads="1"/>
                </p:cNvSpPr>
                <p:nvPr/>
              </p:nvSpPr>
              <p:spPr bwMode="auto">
                <a:xfrm>
                  <a:off x="664060" y="0"/>
                  <a:ext cx="324037" cy="322291"/>
                </a:xfrm>
                <a:prstGeom prst="chevron">
                  <a:avLst>
                    <a:gd name="adj" fmla="val 50001"/>
                  </a:avLst>
                </a:prstGeom>
                <a:solidFill>
                  <a:srgbClr val="319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 anchor="ctr"/>
                <a:lstStyle/>
                <a:p>
                  <a:pPr>
                    <a:buFont typeface="Arial" pitchFamily="34" charset="0"/>
                    <a:buNone/>
                  </a:pPr>
                  <a:endParaRPr lang="zh-CN" altLang="en-US">
                    <a:solidFill>
                      <a:srgbClr val="000000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23" name="燕尾形 91"/>
                <p:cNvSpPr>
                  <a:spLocks noChangeArrowheads="1"/>
                </p:cNvSpPr>
                <p:nvPr/>
              </p:nvSpPr>
              <p:spPr bwMode="auto">
                <a:xfrm>
                  <a:off x="340023" y="0"/>
                  <a:ext cx="324037" cy="322291"/>
                </a:xfrm>
                <a:prstGeom prst="chevron">
                  <a:avLst>
                    <a:gd name="adj" fmla="val 50001"/>
                  </a:avLst>
                </a:prstGeom>
                <a:solidFill>
                  <a:srgbClr val="319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 anchor="ctr"/>
                <a:lstStyle/>
                <a:p>
                  <a:pPr>
                    <a:buFont typeface="Arial" pitchFamily="34" charset="0"/>
                    <a:buNone/>
                  </a:pPr>
                  <a:endParaRPr lang="zh-CN" altLang="en-US">
                    <a:solidFill>
                      <a:srgbClr val="000000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24" name="燕尾形 92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324037" cy="322291"/>
                </a:xfrm>
                <a:prstGeom prst="chevron">
                  <a:avLst>
                    <a:gd name="adj" fmla="val 50001"/>
                  </a:avLst>
                </a:prstGeom>
                <a:solidFill>
                  <a:srgbClr val="319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 anchor="ctr"/>
                <a:lstStyle/>
                <a:p>
                  <a:pPr>
                    <a:buFont typeface="Arial" pitchFamily="34" charset="0"/>
                    <a:buNone/>
                  </a:pPr>
                  <a:endParaRPr lang="zh-CN" altLang="en-US">
                    <a:solidFill>
                      <a:srgbClr val="000000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</p:grpSp>
        </p:grpSp>
        <p:sp>
          <p:nvSpPr>
            <p:cNvPr id="26" name="TextBox 25"/>
            <p:cNvSpPr txBox="1"/>
            <p:nvPr/>
          </p:nvSpPr>
          <p:spPr>
            <a:xfrm>
              <a:off x="3433" y="8310"/>
              <a:ext cx="4789" cy="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Arial" pitchFamily="34" charset="0"/>
                <a:buNone/>
              </a:pPr>
              <a:r>
                <a:rPr lang="zh-CN" altLang="en-US" sz="2800" b="1" dirty="0">
                  <a:solidFill>
                    <a:srgbClr val="FFFFFF"/>
                  </a:solidFill>
                  <a:ea typeface="微软雅黑" pitchFamily="34" charset="-122"/>
                </a:rPr>
                <a:t>建平台·展形象</a:t>
              </a:r>
              <a:endParaRPr lang="zh-CN" altLang="en-US" sz="2800" b="1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10990" y="8224"/>
              <a:ext cx="6185" cy="998"/>
              <a:chOff x="611612" y="5214274"/>
              <a:chExt cx="5018527" cy="809625"/>
            </a:xfrm>
          </p:grpSpPr>
          <p:sp>
            <p:nvSpPr>
              <p:cNvPr id="28" name="燕尾形 93"/>
              <p:cNvSpPr>
                <a:spLocks noChangeArrowheads="1"/>
              </p:cNvSpPr>
              <p:nvPr/>
            </p:nvSpPr>
            <p:spPr bwMode="auto">
              <a:xfrm>
                <a:off x="5306289" y="5214274"/>
                <a:ext cx="323850" cy="808038"/>
              </a:xfrm>
              <a:prstGeom prst="chevron">
                <a:avLst>
                  <a:gd name="adj" fmla="val 50000"/>
                </a:avLst>
              </a:prstGeom>
              <a:solidFill>
                <a:srgbClr val="3195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170" tIns="46990" rIns="90170" bIns="46990" anchor="ctr"/>
              <a:lstStyle/>
              <a:p>
                <a:pPr>
                  <a:buFont typeface="Arial" pitchFamily="34" charset="0"/>
                  <a:buNone/>
                </a:pPr>
                <a:endParaRPr lang="zh-CN" altLang="en-US">
                  <a:solidFill>
                    <a:srgbClr val="000000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29" name="矩形 2061"/>
              <p:cNvSpPr>
                <a:spLocks noChangeArrowheads="1"/>
              </p:cNvSpPr>
              <p:nvPr/>
            </p:nvSpPr>
            <p:spPr bwMode="auto">
              <a:xfrm>
                <a:off x="1759375" y="5214274"/>
                <a:ext cx="3708840" cy="809625"/>
              </a:xfrm>
              <a:prstGeom prst="rect">
                <a:avLst/>
              </a:prstGeom>
              <a:solidFill>
                <a:srgbClr val="3195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170" tIns="46990" rIns="90170" bIns="46990" anchor="ctr"/>
              <a:lstStyle/>
              <a:p>
                <a:pPr>
                  <a:buFont typeface="Arial" pitchFamily="34" charset="0"/>
                  <a:buNone/>
                </a:pPr>
                <a:endParaRPr lang="zh-CN" altLang="en-US" sz="1200" dirty="0"/>
              </a:p>
            </p:txBody>
          </p:sp>
          <p:grpSp>
            <p:nvGrpSpPr>
              <p:cNvPr id="30" name="Group 6"/>
              <p:cNvGrpSpPr/>
              <p:nvPr/>
            </p:nvGrpSpPr>
            <p:grpSpPr bwMode="auto">
              <a:xfrm>
                <a:off x="611612" y="5214274"/>
                <a:ext cx="1309688" cy="809625"/>
                <a:chOff x="0" y="0"/>
                <a:chExt cx="1312134" cy="322291"/>
              </a:xfrm>
            </p:grpSpPr>
            <p:sp>
              <p:nvSpPr>
                <p:cNvPr id="31" name="燕尾形 89"/>
                <p:cNvSpPr>
                  <a:spLocks noChangeArrowheads="1"/>
                </p:cNvSpPr>
                <p:nvPr/>
              </p:nvSpPr>
              <p:spPr bwMode="auto">
                <a:xfrm>
                  <a:off x="988097" y="0"/>
                  <a:ext cx="324037" cy="322291"/>
                </a:xfrm>
                <a:prstGeom prst="chevron">
                  <a:avLst>
                    <a:gd name="adj" fmla="val 50001"/>
                  </a:avLst>
                </a:prstGeom>
                <a:solidFill>
                  <a:srgbClr val="319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 anchor="ctr"/>
                <a:lstStyle/>
                <a:p>
                  <a:pPr>
                    <a:buFont typeface="Arial" pitchFamily="34" charset="0"/>
                    <a:buNone/>
                  </a:pPr>
                  <a:endParaRPr lang="zh-CN" altLang="en-US">
                    <a:solidFill>
                      <a:srgbClr val="000000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32" name="燕尾形 90"/>
                <p:cNvSpPr>
                  <a:spLocks noChangeArrowheads="1"/>
                </p:cNvSpPr>
                <p:nvPr/>
              </p:nvSpPr>
              <p:spPr bwMode="auto">
                <a:xfrm>
                  <a:off x="664060" y="0"/>
                  <a:ext cx="324037" cy="322291"/>
                </a:xfrm>
                <a:prstGeom prst="chevron">
                  <a:avLst>
                    <a:gd name="adj" fmla="val 50001"/>
                  </a:avLst>
                </a:prstGeom>
                <a:solidFill>
                  <a:srgbClr val="319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 anchor="ctr"/>
                <a:lstStyle/>
                <a:p>
                  <a:pPr>
                    <a:buFont typeface="Arial" pitchFamily="34" charset="0"/>
                    <a:buNone/>
                  </a:pPr>
                  <a:endParaRPr lang="zh-CN" altLang="en-US">
                    <a:solidFill>
                      <a:srgbClr val="000000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33" name="燕尾形 91"/>
                <p:cNvSpPr>
                  <a:spLocks noChangeArrowheads="1"/>
                </p:cNvSpPr>
                <p:nvPr/>
              </p:nvSpPr>
              <p:spPr bwMode="auto">
                <a:xfrm>
                  <a:off x="340023" y="0"/>
                  <a:ext cx="324037" cy="322291"/>
                </a:xfrm>
                <a:prstGeom prst="chevron">
                  <a:avLst>
                    <a:gd name="adj" fmla="val 50001"/>
                  </a:avLst>
                </a:prstGeom>
                <a:solidFill>
                  <a:srgbClr val="319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 anchor="ctr"/>
                <a:lstStyle/>
                <a:p>
                  <a:pPr>
                    <a:buFont typeface="Arial" pitchFamily="34" charset="0"/>
                    <a:buNone/>
                  </a:pPr>
                  <a:endParaRPr lang="zh-CN" altLang="en-US">
                    <a:solidFill>
                      <a:srgbClr val="000000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34" name="燕尾形 92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324037" cy="322291"/>
                </a:xfrm>
                <a:prstGeom prst="chevron">
                  <a:avLst>
                    <a:gd name="adj" fmla="val 50001"/>
                  </a:avLst>
                </a:prstGeom>
                <a:solidFill>
                  <a:srgbClr val="319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 anchor="ctr"/>
                <a:lstStyle/>
                <a:p>
                  <a:pPr>
                    <a:buFont typeface="Arial" pitchFamily="34" charset="0"/>
                    <a:buNone/>
                  </a:pPr>
                  <a:endParaRPr lang="zh-CN" altLang="en-US">
                    <a:solidFill>
                      <a:srgbClr val="000000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</p:grpSp>
        </p:grpSp>
        <p:sp>
          <p:nvSpPr>
            <p:cNvPr id="35" name="TextBox 34"/>
            <p:cNvSpPr txBox="1"/>
            <p:nvPr/>
          </p:nvSpPr>
          <p:spPr>
            <a:xfrm>
              <a:off x="12296" y="8310"/>
              <a:ext cx="4789" cy="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Arial" pitchFamily="34" charset="0"/>
                <a:buNone/>
              </a:pPr>
              <a:r>
                <a:rPr lang="zh-CN" altLang="en-US" sz="2800" b="1" dirty="0">
                  <a:solidFill>
                    <a:srgbClr val="FFFFFF"/>
                  </a:solidFill>
                  <a:ea typeface="微软雅黑" pitchFamily="34" charset="-122"/>
                </a:rPr>
                <a:t>做营销·出业绩</a:t>
              </a:r>
              <a:endParaRPr lang="zh-CN" altLang="en-US" sz="2800" b="1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sp>
        <p:nvSpPr>
          <p:cNvPr id="5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别担心，你只需要按我说的来，就妥妥的</a:t>
            </a:r>
            <a:endParaRPr lang="zh-CN" altLang="en-US" sz="2800" b="1" dirty="0"/>
          </a:p>
        </p:txBody>
      </p:sp>
      <p:sp>
        <p:nvSpPr>
          <p:cNvPr id="9" name="矩形 8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画廊">
  <a:themeElements>
    <a:clrScheme name="画廊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画廊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画廊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微软雅黑" pitchFamily="34" charset="-122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0</TotalTime>
  <Words>5277</Words>
  <Application>WPS 演示</Application>
  <PresentationFormat>宽屏</PresentationFormat>
  <Paragraphs>688</Paragraphs>
  <Slides>42</Slides>
  <Notes>6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43" baseType="lpstr">
      <vt:lpstr>画廊</vt:lpstr>
      <vt:lpstr>PowerPoint 演示文稿</vt:lpstr>
      <vt:lpstr>PowerPoint 演示文稿</vt:lpstr>
      <vt:lpstr>这是一个神奇的互联网时代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网站妥了，该如何管理呢？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线上推广&amp;线下推广，双线发力！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全网营销解决方案</dc:title>
  <dc:creator>chen zhang</dc:creator>
  <cp:lastModifiedBy>Administrator</cp:lastModifiedBy>
  <cp:revision>217</cp:revision>
  <dcterms:created xsi:type="dcterms:W3CDTF">2016-07-07T06:16:00Z</dcterms:created>
  <dcterms:modified xsi:type="dcterms:W3CDTF">2016-07-25T09:26:17Z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2052-10.1.0.5777</vt:lpwstr>
  </property>
</Properties>
</file>