
<file path=[Content_Types].xml><?xml version="1.0" encoding="utf-8"?>
<Types xmlns="http://schemas.openxmlformats.org/package/2006/content-types">
  <Default Extension="jpeg" ContentType="image/jpeg"/>
  <Default Extension="png" ContentType="image/png"/>
  <Default Extension="gif" ContentType="image/gi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56" r:id="rId3"/>
    <p:sldId id="432" r:id="rId4"/>
    <p:sldId id="257" r:id="rId5"/>
    <p:sldId id="312" r:id="rId6"/>
    <p:sldId id="320" r:id="rId7"/>
    <p:sldId id="375" r:id="rId8"/>
    <p:sldId id="322" r:id="rId10"/>
    <p:sldId id="392" r:id="rId11"/>
    <p:sldId id="393" r:id="rId12"/>
    <p:sldId id="394" r:id="rId13"/>
    <p:sldId id="395" r:id="rId14"/>
    <p:sldId id="396" r:id="rId15"/>
    <p:sldId id="397" r:id="rId16"/>
    <p:sldId id="426" r:id="rId17"/>
    <p:sldId id="399" r:id="rId18"/>
    <p:sldId id="400" r:id="rId19"/>
    <p:sldId id="401" r:id="rId20"/>
    <p:sldId id="402" r:id="rId21"/>
    <p:sldId id="433" r:id="rId22"/>
    <p:sldId id="403" r:id="rId23"/>
    <p:sldId id="404" r:id="rId24"/>
    <p:sldId id="405" r:id="rId25"/>
    <p:sldId id="406" r:id="rId26"/>
    <p:sldId id="409" r:id="rId27"/>
    <p:sldId id="410" r:id="rId28"/>
    <p:sldId id="411" r:id="rId29"/>
    <p:sldId id="412" r:id="rId30"/>
    <p:sldId id="407" r:id="rId31"/>
    <p:sldId id="408" r:id="rId32"/>
    <p:sldId id="434" r:id="rId33"/>
    <p:sldId id="437" r:id="rId34"/>
    <p:sldId id="436" r:id="rId35"/>
    <p:sldId id="413" r:id="rId36"/>
    <p:sldId id="414" r:id="rId37"/>
    <p:sldId id="415" r:id="rId38"/>
    <p:sldId id="416" r:id="rId39"/>
    <p:sldId id="429" r:id="rId40"/>
    <p:sldId id="430" r:id="rId41"/>
    <p:sldId id="431" r:id="rId42"/>
    <p:sldId id="417" r:id="rId43"/>
    <p:sldId id="418" r:id="rId44"/>
    <p:sldId id="419" r:id="rId45"/>
    <p:sldId id="420" r:id="rId46"/>
    <p:sldId id="421" r:id="rId47"/>
    <p:sldId id="422" r:id="rId48"/>
    <p:sldId id="423" r:id="rId49"/>
    <p:sldId id="424" r:id="rId50"/>
    <p:sldId id="425" r:id="rId51"/>
  </p:sldIdLst>
  <p:sldSz cx="12190095" cy="6859270"/>
  <p:notesSz cx="6858000" cy="9144000"/>
  <p:defaultTextStyle>
    <a:defPPr>
      <a:defRPr lang="en-US"/>
    </a:defPPr>
    <a:lvl1pPr marL="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544195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073B4"/>
    <a:srgbClr val="43AEFF"/>
    <a:srgbClr val="010E47"/>
    <a:srgbClr val="021566"/>
    <a:srgbClr val="021B84"/>
    <a:srgbClr val="181E2E"/>
    <a:srgbClr val="252F47"/>
    <a:srgbClr val="008DF6"/>
    <a:srgbClr val="25A2FF"/>
    <a:srgbClr val="61B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96" autoAdjust="0"/>
    <p:restoredTop sz="94660"/>
  </p:normalViewPr>
  <p:slideViewPr>
    <p:cSldViewPr snapToGrid="0">
      <p:cViewPr varScale="1">
        <p:scale>
          <a:sx n="86" d="100"/>
          <a:sy n="86" d="100"/>
        </p:scale>
        <p:origin x="360" y="90"/>
      </p:cViewPr>
      <p:guideLst>
        <p:guide orient="horz" pos="2141"/>
        <p:guide pos="3752"/>
        <p:guide orient="horz" pos="214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4" Type="http://schemas.openxmlformats.org/officeDocument/2006/relationships/tableStyles" Target="tableStyles.xml"/><Relationship Id="rId53" Type="http://schemas.openxmlformats.org/officeDocument/2006/relationships/viewProps" Target="viewProps.xml"/><Relationship Id="rId52" Type="http://schemas.openxmlformats.org/officeDocument/2006/relationships/presProps" Target="presProps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3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slide" Target="slides/slide2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D1D94-803C-40C8-AED7-A9A5122E10E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54419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108839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63258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217678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097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580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000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4195" algn="l" defTabSz="108839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56625E6-0820-4161-86C4-C4DD387B7E88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466" y="802486"/>
            <a:ext cx="8635949" cy="2542019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417465" y="3532023"/>
            <a:ext cx="8635948" cy="977847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187" y="329385"/>
            <a:ext cx="4973268" cy="309273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479" y="799159"/>
            <a:ext cx="810913" cy="503695"/>
          </a:xfrm>
        </p:spPr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465" y="3529359"/>
            <a:ext cx="863594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7882" y="799160"/>
            <a:ext cx="1615532" cy="4660968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1444485" y="799160"/>
            <a:ext cx="7827811" cy="466096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7882" y="799160"/>
            <a:ext cx="0" cy="4660968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3945" y="262445"/>
            <a:ext cx="9602025" cy="606876"/>
          </a:xfrm>
        </p:spPr>
        <p:txBody>
          <a:bodyPr/>
          <a:lstStyle/>
          <a:p>
            <a:r>
              <a:rPr lang="zh-CN" altLang="en-US" dirty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 anchor="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90154" y="5816847"/>
            <a:ext cx="3500259" cy="309273"/>
          </a:xfrm>
        </p:spPr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5837049"/>
            <a:ext cx="5938063" cy="309273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699" y="869321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051" y="1756538"/>
            <a:ext cx="8642029" cy="1888387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54051" y="3807078"/>
            <a:ext cx="8629323" cy="1013164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051" y="3805866"/>
            <a:ext cx="862932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030" y="805076"/>
            <a:ext cx="9604385" cy="1059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1447144" y="2011345"/>
            <a:ext cx="4644547" cy="344939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412936" y="2017810"/>
            <a:ext cx="4644547" cy="3442317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003" y="804351"/>
            <a:ext cx="9606410" cy="1056564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447004" y="2020018"/>
            <a:ext cx="4644547" cy="802129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1447004" y="2824925"/>
            <a:ext cx="4644547" cy="264506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411527" y="2023473"/>
            <a:ext cx="4644547" cy="80242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411527" y="2822146"/>
            <a:ext cx="4644547" cy="2637982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708" y="1847516"/>
            <a:ext cx="960627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484" y="799160"/>
            <a:ext cx="3272673" cy="224763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043059" y="799160"/>
            <a:ext cx="6011687" cy="4659905"/>
          </a:xfrm>
        </p:spPr>
        <p:txBody>
          <a:bodyPr anchor="ctr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44484" y="3206235"/>
            <a:ext cx="3274587" cy="2248702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092" y="3206233"/>
            <a:ext cx="326906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6415" y="482283"/>
            <a:ext cx="4074003" cy="5150293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017" y="1129774"/>
            <a:ext cx="5531608" cy="18310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3333" y="1122804"/>
            <a:ext cx="2790808" cy="3867222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1450140" y="3146720"/>
            <a:ext cx="5523685" cy="2004206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195" y="5471124"/>
            <a:ext cx="5526632" cy="320197"/>
          </a:xfrm>
        </p:spPr>
        <p:txBody>
          <a:bodyPr/>
          <a:lstStyle>
            <a:lvl1pPr algn="l">
              <a:defRPr/>
            </a:lvl1pPr>
          </a:lstStyle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193" y="318715"/>
            <a:ext cx="5540283" cy="32100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195" y="3144333"/>
            <a:ext cx="552663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1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391" y="804706"/>
            <a:ext cx="9602025" cy="104947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391" y="2016199"/>
            <a:ext cx="9602025" cy="34514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  <a:endParaRPr lang="en-US" dirty="0"/>
          </a:p>
          <a:p>
            <a:pPr lvl="1"/>
            <a:r>
              <a:rPr lang="en-US" dirty="0"/>
              <a:t>Second level</a:t>
            </a:r>
            <a:endParaRPr lang="en-US" dirty="0"/>
          </a:p>
          <a:p>
            <a:pPr lvl="2"/>
            <a:r>
              <a:rPr lang="en-US" dirty="0"/>
              <a:t>Third level</a:t>
            </a:r>
            <a:endParaRPr lang="en-US" dirty="0"/>
          </a:p>
          <a:p>
            <a:pPr lvl="3"/>
            <a:r>
              <a:rPr lang="en-US" dirty="0"/>
              <a:t>Fourth level</a:t>
            </a:r>
            <a:endParaRPr lang="en-US" dirty="0"/>
          </a:p>
          <a:p>
            <a:pPr lvl="4"/>
            <a:r>
              <a:rPr lang="en-US" dirty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3155" y="330447"/>
            <a:ext cx="3500259" cy="30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fld id="{CFDF086C-24D1-4ECF-84DE-A6B2E6DB550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390" y="329384"/>
            <a:ext cx="5938063" cy="3092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79998" y="799158"/>
            <a:ext cx="810913" cy="50369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defRPr>
            </a:lvl1pPr>
          </a:lstStyle>
          <a:p>
            <a:fld id="{C01B1258-8DEB-4C42-A7DC-0BC58D139A65}" type="slidenum">
              <a:rPr lang="zh-CN" altLang="en-US" smtClean="0"/>
            </a:fld>
            <a:endParaRPr lang="zh-CN" alt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9832"/>
            <a:ext cx="12190413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itchFamily="34" charset="0"/>
        <a:buChar char="•"/>
        <a:defRPr sz="2000" kern="120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800" kern="1200" cap="none" baseline="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600" kern="120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400" kern="1200" cap="none" baseline="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微软雅黑" pitchFamily="34" charset="-122"/>
          <a:ea typeface="微软雅黑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27.jpeg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34.png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8.png"/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2.png"/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3" Type="http://schemas.openxmlformats.org/officeDocument/2006/relationships/image" Target="../media/image13.png"/><Relationship Id="rId2" Type="http://schemas.openxmlformats.org/officeDocument/2006/relationships/image" Target="../media/image50.png"/><Relationship Id="rId1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9" Type="http://schemas.openxmlformats.org/officeDocument/2006/relationships/image" Target="../media/image64.png"/><Relationship Id="rId8" Type="http://schemas.openxmlformats.org/officeDocument/2006/relationships/image" Target="../media/image63.png"/><Relationship Id="rId7" Type="http://schemas.openxmlformats.org/officeDocument/2006/relationships/image" Target="../media/image62.png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image" Target="../media/image44.png"/><Relationship Id="rId1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9" Type="http://schemas.openxmlformats.org/officeDocument/2006/relationships/image" Target="../media/image58.png"/><Relationship Id="rId8" Type="http://schemas.openxmlformats.org/officeDocument/2006/relationships/image" Target="../media/image57.png"/><Relationship Id="rId7" Type="http://schemas.openxmlformats.org/officeDocument/2006/relationships/image" Target="../media/image56.png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5" Type="http://schemas.openxmlformats.org/officeDocument/2006/relationships/slideLayout" Target="../slideLayouts/slideLayout2.xml"/><Relationship Id="rId14" Type="http://schemas.openxmlformats.org/officeDocument/2006/relationships/image" Target="../media/image44.png"/><Relationship Id="rId13" Type="http://schemas.openxmlformats.org/officeDocument/2006/relationships/image" Target="../media/image62.png"/><Relationship Id="rId12" Type="http://schemas.openxmlformats.org/officeDocument/2006/relationships/image" Target="../media/image61.png"/><Relationship Id="rId11" Type="http://schemas.openxmlformats.org/officeDocument/2006/relationships/image" Target="../media/image60.png"/><Relationship Id="rId10" Type="http://schemas.openxmlformats.org/officeDocument/2006/relationships/image" Target="../media/image59.png"/><Relationship Id="rId1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image" Target="../media/image78.jpeg"/><Relationship Id="rId8" Type="http://schemas.openxmlformats.org/officeDocument/2006/relationships/image" Target="../media/image77.png"/><Relationship Id="rId7" Type="http://schemas.openxmlformats.org/officeDocument/2006/relationships/image" Target="../media/image76.png"/><Relationship Id="rId6" Type="http://schemas.openxmlformats.org/officeDocument/2006/relationships/image" Target="../media/image44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82.jpeg"/><Relationship Id="rId12" Type="http://schemas.openxmlformats.org/officeDocument/2006/relationships/image" Target="../media/image81.jpeg"/><Relationship Id="rId11" Type="http://schemas.openxmlformats.org/officeDocument/2006/relationships/image" Target="../media/image80.jpeg"/><Relationship Id="rId10" Type="http://schemas.openxmlformats.org/officeDocument/2006/relationships/image" Target="../media/image79.jpeg"/><Relationship Id="rId1" Type="http://schemas.openxmlformats.org/officeDocument/2006/relationships/image" Target="../media/image7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89.jpeg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96.png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93.jpeg"/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image" Target="../media/image9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05.png"/><Relationship Id="rId8" Type="http://schemas.openxmlformats.org/officeDocument/2006/relationships/image" Target="../media/image104.png"/><Relationship Id="rId7" Type="http://schemas.openxmlformats.org/officeDocument/2006/relationships/image" Target="../media/image103.png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108.png"/><Relationship Id="rId12" Type="http://schemas.openxmlformats.org/officeDocument/2006/relationships/image" Target="../media/image107.png"/><Relationship Id="rId11" Type="http://schemas.openxmlformats.org/officeDocument/2006/relationships/image" Target="../media/image44.png"/><Relationship Id="rId10" Type="http://schemas.openxmlformats.org/officeDocument/2006/relationships/image" Target="../media/image106.png"/><Relationship Id="rId1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12.GIF"/><Relationship Id="rId3" Type="http://schemas.openxmlformats.org/officeDocument/2006/relationships/image" Target="../media/image111.GIF"/><Relationship Id="rId2" Type="http://schemas.openxmlformats.org/officeDocument/2006/relationships/image" Target="../media/image110.GIF"/><Relationship Id="rId1" Type="http://schemas.openxmlformats.org/officeDocument/2006/relationships/image" Target="../media/image109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4.jpeg"/><Relationship Id="rId1" Type="http://schemas.openxmlformats.org/officeDocument/2006/relationships/image" Target="../media/image113.jpeg"/></Relationships>
</file>

<file path=ppt/slides/_rels/slide3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0.png"/><Relationship Id="rId5" Type="http://schemas.openxmlformats.org/officeDocument/2006/relationships/image" Target="../media/image119.png"/><Relationship Id="rId4" Type="http://schemas.openxmlformats.org/officeDocument/2006/relationships/image" Target="../media/image118.jpeg"/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image" Target="../media/image115.jpeg"/></Relationships>
</file>

<file path=ppt/slides/_rels/slide3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png"/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image" Target="../media/image121.png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4.png"/><Relationship Id="rId7" Type="http://schemas.openxmlformats.org/officeDocument/2006/relationships/image" Target="../media/image133.jpeg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4" Type="http://schemas.openxmlformats.org/officeDocument/2006/relationships/image" Target="../media/image130.png"/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0" Type="http://schemas.openxmlformats.org/officeDocument/2006/relationships/notesSlide" Target="../notesSlides/notesSlide5.xml"/><Relationship Id="rId1" Type="http://schemas.openxmlformats.org/officeDocument/2006/relationships/image" Target="../media/image127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8.png"/></Relationships>
</file>

<file path=ppt/slides/_rels/slide3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142.png"/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image" Target="../media/image13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4.png"/></Relationships>
</file>

<file path=ppt/slides/_rels/slide4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53.png"/><Relationship Id="rId8" Type="http://schemas.openxmlformats.org/officeDocument/2006/relationships/image" Target="../media/image152.png"/><Relationship Id="rId7" Type="http://schemas.openxmlformats.org/officeDocument/2006/relationships/image" Target="../media/image151.png"/><Relationship Id="rId6" Type="http://schemas.openxmlformats.org/officeDocument/2006/relationships/image" Target="../media/image150.png"/><Relationship Id="rId5" Type="http://schemas.openxmlformats.org/officeDocument/2006/relationships/image" Target="../media/image149.png"/><Relationship Id="rId4" Type="http://schemas.openxmlformats.org/officeDocument/2006/relationships/image" Target="../media/image148.png"/><Relationship Id="rId3" Type="http://schemas.openxmlformats.org/officeDocument/2006/relationships/image" Target="../media/image147.png"/><Relationship Id="rId2" Type="http://schemas.openxmlformats.org/officeDocument/2006/relationships/image" Target="../media/image146.png"/><Relationship Id="rId17" Type="http://schemas.openxmlformats.org/officeDocument/2006/relationships/slideLayout" Target="../slideLayouts/slideLayout2.xml"/><Relationship Id="rId16" Type="http://schemas.openxmlformats.org/officeDocument/2006/relationships/image" Target="../media/image160.png"/><Relationship Id="rId15" Type="http://schemas.openxmlformats.org/officeDocument/2006/relationships/image" Target="../media/image159.png"/><Relationship Id="rId14" Type="http://schemas.openxmlformats.org/officeDocument/2006/relationships/image" Target="../media/image158.png"/><Relationship Id="rId13" Type="http://schemas.openxmlformats.org/officeDocument/2006/relationships/image" Target="../media/image157.png"/><Relationship Id="rId12" Type="http://schemas.openxmlformats.org/officeDocument/2006/relationships/image" Target="../media/image156.jpeg"/><Relationship Id="rId11" Type="http://schemas.openxmlformats.org/officeDocument/2006/relationships/image" Target="../media/image155.png"/><Relationship Id="rId10" Type="http://schemas.openxmlformats.org/officeDocument/2006/relationships/image" Target="../media/image154.png"/><Relationship Id="rId1" Type="http://schemas.openxmlformats.org/officeDocument/2006/relationships/image" Target="../media/image145.png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3.png"/><Relationship Id="rId2" Type="http://schemas.openxmlformats.org/officeDocument/2006/relationships/image" Target="../media/image162.png"/><Relationship Id="rId1" Type="http://schemas.openxmlformats.org/officeDocument/2006/relationships/image" Target="../media/image161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image" Target="../media/image16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68.png"/><Relationship Id="rId1" Type="http://schemas.openxmlformats.org/officeDocument/2006/relationships/image" Target="../media/image167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9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0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1.jpeg"/><Relationship Id="rId1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副标题 13"/>
          <p:cNvSpPr>
            <a:spLocks noGrp="1"/>
          </p:cNvSpPr>
          <p:nvPr>
            <p:ph type="subTitle" idx="1"/>
          </p:nvPr>
        </p:nvSpPr>
        <p:spPr>
          <a:xfrm>
            <a:off x="1945340" y="2824449"/>
            <a:ext cx="8637072" cy="977621"/>
          </a:xfrm>
        </p:spPr>
        <p:txBody>
          <a:bodyPr>
            <a:noAutofit/>
          </a:bodyPr>
          <a:lstStyle/>
          <a:p>
            <a:pPr algn="ctr"/>
            <a:r>
              <a:rPr lang="zh-CN" altLang="en-US" sz="3600" b="1" dirty="0">
                <a:solidFill>
                  <a:srgbClr val="4073B4"/>
                </a:solidFill>
                <a:latin typeface="微软雅黑" pitchFamily="34" charset="-122"/>
                <a:ea typeface="微软雅黑" pitchFamily="34" charset="-122"/>
              </a:rPr>
              <a:t>数码产品行业</a:t>
            </a:r>
            <a:r>
              <a:rPr lang="zh-CN" altLang="en-US" sz="3600" dirty="0"/>
              <a:t>企业华丽转身</a:t>
            </a:r>
            <a:endParaRPr lang="zh-CN" altLang="en-US" sz="3600" dirty="0"/>
          </a:p>
          <a:p>
            <a:pPr algn="ctr"/>
            <a:endParaRPr lang="zh-CN" altLang="en-US" sz="36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5" name="图片 14" descr="iisp_LOGGO_WEB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005" y="614045"/>
            <a:ext cx="3403600" cy="8509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2193926" y="2145665"/>
            <a:ext cx="8141335" cy="67881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ctr"/>
            <a:r>
              <a:rPr sz="3600" b="1" dirty="0">
                <a:latin typeface="微软雅黑" pitchFamily="34" charset="-122"/>
                <a:ea typeface="微软雅黑" pitchFamily="34" charset="-122"/>
                <a:sym typeface="+mn-ea"/>
              </a:rPr>
              <a:t>互联网+</a:t>
            </a:r>
            <a:r>
              <a:rPr lang="zh-CN" sz="3600" b="1" dirty="0">
                <a:solidFill>
                  <a:srgbClr val="4073B4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数码产品</a:t>
            </a:r>
            <a:r>
              <a:rPr sz="36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 </a:t>
            </a:r>
            <a:r>
              <a:rPr sz="3600" b="1" dirty="0">
                <a:latin typeface="微软雅黑" pitchFamily="34" charset="-122"/>
                <a:ea typeface="微软雅黑" pitchFamily="34" charset="-122"/>
                <a:sym typeface="+mn-ea"/>
              </a:rPr>
              <a:t>一站式营销解决方案!</a:t>
            </a:r>
            <a:endParaRPr sz="3600" b="1" dirty="0"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17" name="图片 16" descr="wecat30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7630" y="4830445"/>
            <a:ext cx="1666875" cy="1666875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4388485" y="5487670"/>
            <a:ext cx="370840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广东耐思尼克信息技术有限公司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4956810" y="5862955"/>
            <a:ext cx="3432810" cy="35242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联系电话 400-622-8200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组合 9"/>
          <p:cNvGrpSpPr/>
          <p:nvPr/>
        </p:nvGrpSpPr>
        <p:grpSpPr>
          <a:xfrm>
            <a:off x="1519288" y="1743332"/>
            <a:ext cx="9012321" cy="3474926"/>
            <a:chOff x="2060" y="3017"/>
            <a:chExt cx="15115" cy="6231"/>
          </a:xfrm>
        </p:grpSpPr>
        <p:pic>
          <p:nvPicPr>
            <p:cNvPr id="17" name="Picture 10" descr="魔方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28" t="18098" b="13072"/>
            <a:stretch>
              <a:fillRect/>
            </a:stretch>
          </p:blipFill>
          <p:spPr bwMode="auto">
            <a:xfrm>
              <a:off x="2060" y="3017"/>
              <a:ext cx="15080" cy="4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5" name="组合 24"/>
            <p:cNvGrpSpPr/>
            <p:nvPr/>
          </p:nvGrpSpPr>
          <p:grpSpPr>
            <a:xfrm>
              <a:off x="2127" y="8224"/>
              <a:ext cx="6185" cy="998"/>
              <a:chOff x="611612" y="5214274"/>
              <a:chExt cx="5018527" cy="809625"/>
            </a:xfrm>
          </p:grpSpPr>
          <p:sp>
            <p:nvSpPr>
              <p:cNvPr id="18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19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20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21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2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3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24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</p:grpSp>
        <p:sp>
          <p:nvSpPr>
            <p:cNvPr id="26" name="TextBox 25"/>
            <p:cNvSpPr txBox="1"/>
            <p:nvPr/>
          </p:nvSpPr>
          <p:spPr>
            <a:xfrm>
              <a:off x="3433" y="8310"/>
              <a:ext cx="4789" cy="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itchFamily="34" charset="-122"/>
                </a:rPr>
                <a:t>建平台·展形象</a:t>
              </a:r>
              <a:endParaRPr lang="zh-CN" altLang="en-US" sz="2800" b="1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grpSp>
          <p:nvGrpSpPr>
            <p:cNvPr id="27" name="组合 26"/>
            <p:cNvGrpSpPr/>
            <p:nvPr/>
          </p:nvGrpSpPr>
          <p:grpSpPr>
            <a:xfrm>
              <a:off x="10990" y="8224"/>
              <a:ext cx="6185" cy="998"/>
              <a:chOff x="611612" y="5214274"/>
              <a:chExt cx="5018527" cy="809625"/>
            </a:xfrm>
          </p:grpSpPr>
          <p:sp>
            <p:nvSpPr>
              <p:cNvPr id="28" name="燕尾形 93"/>
              <p:cNvSpPr>
                <a:spLocks noChangeArrowheads="1"/>
              </p:cNvSpPr>
              <p:nvPr/>
            </p:nvSpPr>
            <p:spPr bwMode="auto">
              <a:xfrm>
                <a:off x="5306289" y="5214274"/>
                <a:ext cx="323850" cy="808038"/>
              </a:xfrm>
              <a:prstGeom prst="chevron">
                <a:avLst>
                  <a:gd name="adj" fmla="val 50000"/>
                </a:avLst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>
                  <a:solidFill>
                    <a:srgbClr val="000000"/>
                  </a:solidFill>
                  <a:latin typeface="宋体" pitchFamily="2" charset="-122"/>
                  <a:sym typeface="宋体" pitchFamily="2" charset="-122"/>
                </a:endParaRPr>
              </a:p>
            </p:txBody>
          </p:sp>
          <p:sp>
            <p:nvSpPr>
              <p:cNvPr id="29" name="矩形 2061"/>
              <p:cNvSpPr>
                <a:spLocks noChangeArrowheads="1"/>
              </p:cNvSpPr>
              <p:nvPr/>
            </p:nvSpPr>
            <p:spPr bwMode="auto">
              <a:xfrm>
                <a:off x="1759375" y="5214274"/>
                <a:ext cx="3708840" cy="809625"/>
              </a:xfrm>
              <a:prstGeom prst="rect">
                <a:avLst/>
              </a:prstGeom>
              <a:solidFill>
                <a:srgbClr val="3195D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90170" tIns="46990" rIns="90170" bIns="46990" anchor="ctr"/>
              <a:lstStyle/>
              <a:p>
                <a:pPr>
                  <a:buFont typeface="Arial" pitchFamily="34" charset="0"/>
                  <a:buNone/>
                </a:pPr>
                <a:endParaRPr lang="zh-CN" altLang="en-US" sz="1200" dirty="0"/>
              </a:p>
            </p:txBody>
          </p:sp>
          <p:grpSp>
            <p:nvGrpSpPr>
              <p:cNvPr id="30" name="Group 6"/>
              <p:cNvGrpSpPr/>
              <p:nvPr/>
            </p:nvGrpSpPr>
            <p:grpSpPr bwMode="auto">
              <a:xfrm>
                <a:off x="611612" y="5214274"/>
                <a:ext cx="1309688" cy="809625"/>
                <a:chOff x="0" y="0"/>
                <a:chExt cx="1312134" cy="322291"/>
              </a:xfrm>
            </p:grpSpPr>
            <p:sp>
              <p:nvSpPr>
                <p:cNvPr id="31" name="燕尾形 89"/>
                <p:cNvSpPr>
                  <a:spLocks noChangeArrowheads="1"/>
                </p:cNvSpPr>
                <p:nvPr/>
              </p:nvSpPr>
              <p:spPr bwMode="auto">
                <a:xfrm>
                  <a:off x="988097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2" name="燕尾形 90"/>
                <p:cNvSpPr>
                  <a:spLocks noChangeArrowheads="1"/>
                </p:cNvSpPr>
                <p:nvPr/>
              </p:nvSpPr>
              <p:spPr bwMode="auto">
                <a:xfrm>
                  <a:off x="66406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3" name="燕尾形 91"/>
                <p:cNvSpPr>
                  <a:spLocks noChangeArrowheads="1"/>
                </p:cNvSpPr>
                <p:nvPr/>
              </p:nvSpPr>
              <p:spPr bwMode="auto">
                <a:xfrm>
                  <a:off x="340023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  <p:sp>
              <p:nvSpPr>
                <p:cNvPr id="34" name="燕尾形 92"/>
                <p:cNvSpPr>
                  <a:spLocks noChangeArrowheads="1"/>
                </p:cNvSpPr>
                <p:nvPr/>
              </p:nvSpPr>
              <p:spPr bwMode="auto">
                <a:xfrm>
                  <a:off x="0" y="0"/>
                  <a:ext cx="324037" cy="322291"/>
                </a:xfrm>
                <a:prstGeom prst="chevron">
                  <a:avLst>
                    <a:gd name="adj" fmla="val 50001"/>
                  </a:avLst>
                </a:prstGeom>
                <a:solidFill>
                  <a:srgbClr val="3195D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lIns="90170" tIns="46990" rIns="90170" bIns="46990" anchor="ctr"/>
                <a:lstStyle/>
                <a:p>
                  <a:pPr>
                    <a:buFont typeface="Arial" pitchFamily="34" charset="0"/>
                    <a:buNone/>
                  </a:pPr>
                  <a:endParaRPr lang="zh-CN" altLang="en-US">
                    <a:solidFill>
                      <a:srgbClr val="000000"/>
                    </a:solidFill>
                    <a:latin typeface="宋体" pitchFamily="2" charset="-122"/>
                    <a:sym typeface="宋体" pitchFamily="2" charset="-122"/>
                  </a:endParaRPr>
                </a:p>
              </p:txBody>
            </p:sp>
          </p:grpSp>
        </p:grpSp>
        <p:sp>
          <p:nvSpPr>
            <p:cNvPr id="35" name="TextBox 34"/>
            <p:cNvSpPr txBox="1"/>
            <p:nvPr/>
          </p:nvSpPr>
          <p:spPr>
            <a:xfrm>
              <a:off x="12296" y="8310"/>
              <a:ext cx="4789" cy="9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Font typeface="Arial" pitchFamily="34" charset="0"/>
                <a:buNone/>
              </a:pPr>
              <a:r>
                <a:rPr lang="zh-CN" altLang="en-US" sz="2800" b="1" dirty="0">
                  <a:solidFill>
                    <a:srgbClr val="FFFFFF"/>
                  </a:solidFill>
                  <a:ea typeface="微软雅黑" pitchFamily="34" charset="-122"/>
                </a:rPr>
                <a:t>做营销·出业绩</a:t>
              </a:r>
              <a:endParaRPr lang="zh-CN" altLang="en-US" sz="2800" b="1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别担心，你只需要按我说的来，就妥妥的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817415" y="5395997"/>
            <a:ext cx="8781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要让人有种</a:t>
            </a:r>
            <a:r>
              <a:rPr lang="zh-CN" altLang="en-US" sz="28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“哎呦，不错哦”</a:t>
            </a: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的感觉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777" y="5070378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09679" y="2364005"/>
            <a:ext cx="3816850" cy="2149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展示企业形象，没有</a:t>
            </a:r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网站怎么行；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手机虽然火，但工作中、学习中，大家访问最多的还是</a:t>
            </a:r>
            <a:r>
              <a:rPr lang="en-US" altLang="zh-CN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网站；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宽屏展示，体验感最佳；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所有人都可以通过搜索引擎找到你！</a:t>
            </a:r>
            <a:endParaRPr lang="zh-CN" altLang="en-US" sz="1400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651431" y="1695156"/>
            <a:ext cx="2852684" cy="5043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>
          <a:xfrm>
            <a:off x="729487" y="1754860"/>
            <a:ext cx="2696572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为什么要做</a:t>
            </a:r>
            <a:r>
              <a:rPr lang="en-US" altLang="zh-CN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PC</a:t>
            </a:r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网站？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首先，你得有一个这样的数码产品</a:t>
            </a:r>
            <a:r>
              <a:rPr lang="en-US" altLang="zh-CN" sz="2800" b="1" dirty="0">
                <a:sym typeface="+mn-ea"/>
              </a:rPr>
              <a:t>PC</a:t>
            </a:r>
            <a:r>
              <a:rPr lang="zh-CN" altLang="en-US" sz="2800" b="1" dirty="0">
                <a:sym typeface="+mn-ea"/>
              </a:rPr>
              <a:t>网站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3766" y="1471637"/>
            <a:ext cx="5475734" cy="3171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至少，不用我们操心排名、用户体验之类的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11" name="矩形 10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2" name="Text Box 64"/>
          <p:cNvSpPr txBox="1">
            <a:spLocks noChangeArrowheads="1"/>
          </p:cNvSpPr>
          <p:nvPr/>
        </p:nvSpPr>
        <p:spPr bwMode="auto">
          <a:xfrm>
            <a:off x="1070103" y="2016498"/>
            <a:ext cx="2608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上各大搜索引擎首页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5" name="Text Box 64"/>
          <p:cNvSpPr txBox="1">
            <a:spLocks noChangeArrowheads="1"/>
          </p:cNvSpPr>
          <p:nvPr/>
        </p:nvSpPr>
        <p:spPr bwMode="auto">
          <a:xfrm>
            <a:off x="3976742" y="4863425"/>
            <a:ext cx="368562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让消费者在你的网站流连忘返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8706221" y="2016498"/>
            <a:ext cx="2608406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实现便捷的在线销售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120" y="2462923"/>
            <a:ext cx="1944974" cy="1705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32" y="2802514"/>
            <a:ext cx="2006250" cy="162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0979" y="3253732"/>
            <a:ext cx="1277003" cy="1342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306" y="3258537"/>
            <a:ext cx="1253314" cy="9099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6759">
            <a:off x="-219397" y="3657061"/>
            <a:ext cx="2250328" cy="1042398"/>
          </a:xfrm>
          <a:prstGeom prst="rect">
            <a:avLst/>
          </a:prstGeom>
        </p:spPr>
      </p:pic>
      <p:pic>
        <p:nvPicPr>
          <p:cNvPr id="3084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9"/>
          <a:stretch>
            <a:fillRect/>
          </a:stretch>
        </p:blipFill>
        <p:spPr bwMode="auto">
          <a:xfrm>
            <a:off x="3911456" y="2711298"/>
            <a:ext cx="3896960" cy="21329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2857" y="2462924"/>
            <a:ext cx="3440208" cy="24005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1277813" y="5634689"/>
            <a:ext cx="96620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人人都在玩手机，没个移动网站谁理你？</a:t>
            </a:r>
            <a:endParaRPr lang="zh-CN" altLang="en-US" sz="18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2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8767" y="5300811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你还得有一个移动网站</a:t>
            </a:r>
            <a:endParaRPr lang="zh-CN" altLang="en-US" sz="2800" b="1" dirty="0"/>
          </a:p>
        </p:txBody>
      </p:sp>
      <p:sp>
        <p:nvSpPr>
          <p:cNvPr id="4" name="矩形 3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2" name="组合 1"/>
          <p:cNvGrpSpPr/>
          <p:nvPr/>
        </p:nvGrpSpPr>
        <p:grpSpPr>
          <a:xfrm>
            <a:off x="694690" y="1344930"/>
            <a:ext cx="5186045" cy="3777615"/>
            <a:chOff x="2996141" y="1283383"/>
            <a:chExt cx="5233308" cy="4159118"/>
          </a:xfrm>
        </p:grpSpPr>
        <p:sp>
          <p:nvSpPr>
            <p:cNvPr id="7" name="TextBox 7"/>
            <p:cNvSpPr>
              <a:spLocks noChangeArrowheads="1"/>
            </p:cNvSpPr>
            <p:nvPr/>
          </p:nvSpPr>
          <p:spPr bwMode="auto">
            <a:xfrm>
              <a:off x="3026807" y="1481549"/>
              <a:ext cx="1567611" cy="35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产品列表页面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8" name="TextBox 8"/>
            <p:cNvSpPr>
              <a:spLocks noChangeArrowheads="1"/>
            </p:cNvSpPr>
            <p:nvPr/>
          </p:nvSpPr>
          <p:spPr bwMode="auto">
            <a:xfrm>
              <a:off x="6499299" y="1443123"/>
              <a:ext cx="1730150" cy="35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产品详情页面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3" name="TextBox 6"/>
            <p:cNvSpPr>
              <a:spLocks noChangeArrowheads="1"/>
            </p:cNvSpPr>
            <p:nvPr/>
          </p:nvSpPr>
          <p:spPr bwMode="auto">
            <a:xfrm>
              <a:off x="4823312" y="1283383"/>
              <a:ext cx="1214279" cy="3516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首页</a:t>
              </a:r>
              <a:endPara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pic>
          <p:nvPicPr>
            <p:cNvPr id="4098" name="Picture 2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5499" y="2030054"/>
              <a:ext cx="1617750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6141" y="2060877"/>
              <a:ext cx="1617750" cy="28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88246" y="1641288"/>
              <a:ext cx="2135212" cy="3801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6201361" y="1338867"/>
            <a:ext cx="4632662" cy="1228026"/>
            <a:chOff x="6862651" y="1136085"/>
            <a:chExt cx="4632662" cy="1228026"/>
          </a:xfrm>
        </p:grpSpPr>
        <p:pic>
          <p:nvPicPr>
            <p:cNvPr id="15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651" y="1136085"/>
              <a:ext cx="2119525" cy="12280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9155628" y="1273044"/>
              <a:ext cx="233968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移动互联网发展迅猛，移动搜索使用量剧增，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</a:rPr>
                <a:t>没有手机网站怎么找得到你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；</a:t>
              </a:r>
              <a:endParaRPr lang="zh-CN" altLang="en-US" sz="1400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225111" y="4041358"/>
            <a:ext cx="4440699" cy="1308825"/>
            <a:chOff x="6862651" y="4606926"/>
            <a:chExt cx="4440699" cy="1308825"/>
          </a:xfrm>
        </p:grpSpPr>
        <p:sp>
          <p:nvSpPr>
            <p:cNvPr id="18" name="矩形 17"/>
            <p:cNvSpPr/>
            <p:nvPr/>
          </p:nvSpPr>
          <p:spPr>
            <a:xfrm>
              <a:off x="9191253" y="4892006"/>
              <a:ext cx="2112097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移动端关键字上升更快，你的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网站流量更容易提升</a:t>
              </a:r>
              <a:r>
                <a:rPr lang="zh-CN" altLang="en-US" sz="1400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；</a:t>
              </a:r>
              <a:endPara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  <p:pic>
          <p:nvPicPr>
            <p:cNvPr id="19" name="Picture 3" descr="E:\TEMP\20160503183326841_small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85" t="30005" r="15748" b="1"/>
            <a:stretch>
              <a:fillRect/>
            </a:stretch>
          </p:blipFill>
          <p:spPr bwMode="auto">
            <a:xfrm>
              <a:off x="6862651" y="4606926"/>
              <a:ext cx="2186193" cy="1308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组合 19"/>
          <p:cNvGrpSpPr/>
          <p:nvPr/>
        </p:nvGrpSpPr>
        <p:grpSpPr>
          <a:xfrm>
            <a:off x="6225111" y="2711068"/>
            <a:ext cx="4514745" cy="1228026"/>
            <a:chOff x="6862651" y="2677425"/>
            <a:chExt cx="4514745" cy="1228026"/>
          </a:xfrm>
        </p:grpSpPr>
        <p:sp>
          <p:nvSpPr>
            <p:cNvPr id="23" name="矩形 22"/>
            <p:cNvSpPr/>
            <p:nvPr/>
          </p:nvSpPr>
          <p:spPr>
            <a:xfrm>
              <a:off x="9179378" y="2880267"/>
              <a:ext cx="219801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提升用户黏性</a:t>
              </a:r>
              <a:r>
                <a:rPr lang="zh-CN" altLang="en-US" sz="14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！学员也希望能利用碎片时间，随时随地学习！</a:t>
              </a:r>
              <a:endPara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  <p:pic>
          <p:nvPicPr>
            <p:cNvPr id="24" name="Picture 5" descr="http://img7.wtoutiao.com/?url=http://mmbiz.qpic.cn/mmbiz/IibxL6zqr9ooQPVxrD8p5yeDhuC3IzgywL4VgVFyVZQV3IFpxoA5fBGxcbT1uSYJqbicsITic674EnmwqBQAbYOfA/0?wx_fmt=jpe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62651" y="2677425"/>
              <a:ext cx="2186193" cy="12280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1310005" y="1934845"/>
            <a:ext cx="2088515" cy="3089275"/>
            <a:chOff x="-1444692" y="367938"/>
            <a:chExt cx="3045784" cy="4548492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444692" y="367938"/>
              <a:ext cx="202218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978637" y="908606"/>
              <a:ext cx="202218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1095" y="1316430"/>
              <a:ext cx="2022187" cy="360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1109889" y="5439499"/>
            <a:ext cx="9662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电脑站和手机站，你要一碗水端平喽！否则，</a:t>
            </a:r>
            <a:r>
              <a:rPr lang="en-US" altLang="zh-CN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亿网民可不答应！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 Box 64"/>
          <p:cNvSpPr txBox="1">
            <a:spLocks noChangeArrowheads="1"/>
          </p:cNvSpPr>
          <p:nvPr/>
        </p:nvSpPr>
        <p:spPr bwMode="auto">
          <a:xfrm>
            <a:off x="1353718" y="1457394"/>
            <a:ext cx="1783080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上各大搜索引擎首页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8" name="Text Box 64"/>
          <p:cNvSpPr txBox="1">
            <a:spLocks noChangeArrowheads="1"/>
          </p:cNvSpPr>
          <p:nvPr/>
        </p:nvSpPr>
        <p:spPr bwMode="auto">
          <a:xfrm>
            <a:off x="4673293" y="4747197"/>
            <a:ext cx="2494280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让消费者享受网站的便捷服务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19" name="Text Box 64"/>
          <p:cNvSpPr txBox="1">
            <a:spLocks noChangeArrowheads="1"/>
          </p:cNvSpPr>
          <p:nvPr/>
        </p:nvSpPr>
        <p:spPr bwMode="auto">
          <a:xfrm>
            <a:off x="8380640" y="1285073"/>
            <a:ext cx="1783080" cy="3194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cs typeface="Arial" pitchFamily="34" charset="0"/>
              </a:rPr>
              <a:t>实现便捷的在线销售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cs typeface="Arial" pitchFamily="34" charset="0"/>
            </a:endParaRPr>
          </a:p>
        </p:txBody>
      </p:sp>
      <p:sp>
        <p:nvSpPr>
          <p:cNvPr id="20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手机上也要棒棒哒</a:t>
            </a:r>
            <a:r>
              <a:rPr lang="en-US" altLang="zh-CN" sz="2800" b="1" dirty="0">
                <a:sym typeface="+mn-ea"/>
              </a:rPr>
              <a:t>SEO</a:t>
            </a:r>
            <a:r>
              <a:rPr lang="zh-CN" altLang="en-US" sz="2800" b="1" dirty="0">
                <a:sym typeface="+mn-ea"/>
              </a:rPr>
              <a:t>和用户体验</a:t>
            </a:r>
            <a:endParaRPr lang="zh-CN" altLang="en-US" sz="2800" b="1" dirty="0"/>
          </a:p>
        </p:txBody>
      </p:sp>
      <p:sp>
        <p:nvSpPr>
          <p:cNvPr id="21" name="矩形 20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46759">
            <a:off x="470535" y="2974975"/>
            <a:ext cx="1890395" cy="822325"/>
          </a:xfrm>
          <a:prstGeom prst="rect">
            <a:avLst/>
          </a:prstGeom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4005" y="3342005"/>
            <a:ext cx="1069340" cy="61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92D050"/>
            </a:solidFill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4230" y="1700530"/>
            <a:ext cx="1866900" cy="3323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760" y="1331595"/>
            <a:ext cx="1841500" cy="3278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1922780"/>
            <a:ext cx="188722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8"/>
          <p:cNvSpPr>
            <a:spLocks noChangeArrowheads="1"/>
          </p:cNvSpPr>
          <p:nvPr/>
        </p:nvSpPr>
        <p:spPr bwMode="auto">
          <a:xfrm>
            <a:off x="4413508" y="1521503"/>
            <a:ext cx="121428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会员登录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57642" y="5653158"/>
            <a:ext cx="96620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微信这么火，不借个势头怎么行呢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TextBox 6"/>
          <p:cNvSpPr>
            <a:spLocks noChangeArrowheads="1"/>
          </p:cNvSpPr>
          <p:nvPr/>
        </p:nvSpPr>
        <p:spPr bwMode="auto">
          <a:xfrm>
            <a:off x="2608972" y="1215934"/>
            <a:ext cx="1214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微信页面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1" name="TextBox 7"/>
          <p:cNvSpPr>
            <a:spLocks noChangeArrowheads="1"/>
          </p:cNvSpPr>
          <p:nvPr/>
        </p:nvSpPr>
        <p:spPr bwMode="auto">
          <a:xfrm>
            <a:off x="966561" y="1500600"/>
            <a:ext cx="121427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图文消息</a:t>
            </a:r>
            <a:endParaRPr lang="zh-CN" altLang="en-US" sz="1600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再来，就是你的微信公众号了</a:t>
            </a:r>
            <a:endParaRPr lang="zh-CN" altLang="en-US" sz="2800" b="1" dirty="0"/>
          </a:p>
        </p:txBody>
      </p:sp>
      <p:sp>
        <p:nvSpPr>
          <p:cNvPr id="5" name="矩形 4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9" name="TextBox 14"/>
          <p:cNvSpPr txBox="1"/>
          <p:nvPr/>
        </p:nvSpPr>
        <p:spPr>
          <a:xfrm>
            <a:off x="6943615" y="2298585"/>
            <a:ext cx="3816850" cy="29420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  <a:sym typeface="+mn-ea"/>
              </a:rPr>
              <a:t>7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亿活跃用户，最强势的移动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  <a:sym typeface="+mn-ea"/>
              </a:rPr>
              <a:t>APP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，是企业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最佳流量红利入口；</a:t>
            </a:r>
            <a:endParaRPr lang="en-US" altLang="zh-CN" sz="1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与你的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移动网站完美对接</a:t>
            </a:r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，互相补充；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熟人社群，信任度高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，朋友圈就是客户圈；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营销更具趣味性，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互动效果好</a:t>
            </a:r>
            <a:r>
              <a:rPr lang="zh-CN" altLang="en-US" sz="1400" b="1" dirty="0"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150000"/>
              </a:lnSpc>
              <a:spcAft>
                <a:spcPts val="1200"/>
              </a:spcAft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开通微信支付可在线下单，</a:t>
            </a:r>
            <a:r>
              <a:rPr lang="zh-CN" altLang="en-US" sz="1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直接提升你的销售额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  <a:sym typeface="+mn-ea"/>
              </a:rPr>
              <a:t>；</a:t>
            </a:r>
            <a:endParaRPr lang="zh-CN" altLang="en-US" sz="1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6943456" y="1486244"/>
            <a:ext cx="2852684" cy="504307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文本框 23"/>
          <p:cNvSpPr txBox="1"/>
          <p:nvPr/>
        </p:nvSpPr>
        <p:spPr>
          <a:xfrm>
            <a:off x="7334900" y="1545948"/>
            <a:ext cx="2069797" cy="415498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为什么要做微信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005" y="1922780"/>
            <a:ext cx="1887220" cy="3359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2249170" y="1654175"/>
            <a:ext cx="2032635" cy="3714115"/>
            <a:chOff x="2081844" y="1654302"/>
            <a:chExt cx="2236156" cy="3980918"/>
          </a:xfrm>
        </p:grpSpPr>
        <p:pic>
          <p:nvPicPr>
            <p:cNvPr id="2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844" y="1654302"/>
              <a:ext cx="2236156" cy="39809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053" name="Picture 5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173" b="31911"/>
            <a:stretch>
              <a:fillRect/>
            </a:stretch>
          </p:blipFill>
          <p:spPr bwMode="auto">
            <a:xfrm>
              <a:off x="2081844" y="2041351"/>
              <a:ext cx="2223456" cy="20946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>
            <a:spLocks noChangeArrowheads="1"/>
          </p:cNvSpPr>
          <p:nvPr/>
        </p:nvSpPr>
        <p:spPr bwMode="auto">
          <a:xfrm>
            <a:off x="8406477" y="1493140"/>
            <a:ext cx="2022187" cy="31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在微信上卖产品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9" name="TextBox 8"/>
          <p:cNvSpPr>
            <a:spLocks noChangeArrowheads="1"/>
          </p:cNvSpPr>
          <p:nvPr/>
        </p:nvSpPr>
        <p:spPr bwMode="auto">
          <a:xfrm>
            <a:off x="3358669" y="1386436"/>
            <a:ext cx="2101887" cy="53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随时随地，都可以访问你的微商城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TextBox 6"/>
          <p:cNvSpPr>
            <a:spLocks noChangeArrowheads="1"/>
          </p:cNvSpPr>
          <p:nvPr/>
        </p:nvSpPr>
        <p:spPr bwMode="auto">
          <a:xfrm>
            <a:off x="915762" y="1410083"/>
            <a:ext cx="1906657" cy="53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让微信的海量用户都能找到你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24" name="TextBox 8"/>
          <p:cNvSpPr>
            <a:spLocks noChangeArrowheads="1"/>
          </p:cNvSpPr>
          <p:nvPr/>
        </p:nvSpPr>
        <p:spPr bwMode="auto">
          <a:xfrm>
            <a:off x="5868075" y="1497609"/>
            <a:ext cx="2022187" cy="319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发起各种微信营销</a:t>
            </a:r>
            <a:endParaRPr lang="zh-CN" altLang="en-US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微营销就全靠它了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996" y="1972359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76" y="1972359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669" y="1972359"/>
            <a:ext cx="2022187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04676" y="1972359"/>
            <a:ext cx="2023988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QQ截图2016072617534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16100" y="1887220"/>
            <a:ext cx="5074920" cy="40005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7184390" y="2262505"/>
            <a:ext cx="3178810" cy="3028950"/>
            <a:chOff x="13898" y="1292"/>
            <a:chExt cx="5006" cy="4770"/>
          </a:xfrm>
        </p:grpSpPr>
        <p:sp>
          <p:nvSpPr>
            <p:cNvPr id="12" name="TextBox 14"/>
            <p:cNvSpPr txBox="1"/>
            <p:nvPr/>
          </p:nvSpPr>
          <p:spPr>
            <a:xfrm>
              <a:off x="13898" y="2572"/>
              <a:ext cx="5006" cy="3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你的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APP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可以永驻用户手机，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用户打开快速直接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；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彰显你的企业实力；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创新形象，令你的</a:t>
              </a:r>
              <a:r>
                <a:rPr lang="zh-CN" altLang="en-US" sz="1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品牌差异化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更明显；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用户互动更加深入、多样化；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spcAft>
                  <a:spcPts val="1200"/>
                </a:spcAft>
                <a:buFont typeface="Arial" pitchFamily="34" charset="0"/>
                <a:buChar char="•"/>
              </a:pPr>
              <a:r>
                <a:rPr lang="zh-CN" altLang="en-US" sz="1400" b="1" dirty="0">
                  <a:solidFill>
                    <a:srgbClr val="FF0000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捕获你的忠诚用户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  <a:sym typeface="+mn-ea"/>
                </a:rPr>
                <a:t>；</a:t>
              </a:r>
              <a:endParaRPr lang="zh-CN" altLang="en-US" sz="1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endParaRPr>
            </a:p>
          </p:txBody>
        </p:sp>
        <p:sp>
          <p:nvSpPr>
            <p:cNvPr id="21" name="圆角矩形 20"/>
            <p:cNvSpPr/>
            <p:nvPr/>
          </p:nvSpPr>
          <p:spPr>
            <a:xfrm>
              <a:off x="13898" y="1292"/>
              <a:ext cx="4492" cy="794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2" name="文本框 21"/>
            <p:cNvSpPr txBox="1"/>
            <p:nvPr/>
          </p:nvSpPr>
          <p:spPr>
            <a:xfrm>
              <a:off x="14502" y="1387"/>
              <a:ext cx="3285" cy="654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为什么要做</a:t>
              </a:r>
              <a:r>
                <a:rPr lang="en-US" altLang="zh-CN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sym typeface="+mn-ea"/>
                </a:rPr>
                <a:t>APP</a:t>
              </a:r>
              <a:endParaRPr lang="zh-CN" altLang="en-US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最好，还要有一个自己的数码</a:t>
            </a:r>
            <a:r>
              <a:rPr lang="en-US" altLang="zh-CN" sz="2800" b="1" dirty="0">
                <a:sym typeface="+mn-ea"/>
              </a:rPr>
              <a:t>APP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098" name="Picture 2" descr="http://www.yaya.cn/images/logo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595" y="1409633"/>
            <a:ext cx="2107978" cy="7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297430"/>
            <a:ext cx="2378710" cy="359791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755" y="5452745"/>
            <a:ext cx="1545590" cy="42100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485" y="5452745"/>
            <a:ext cx="1545590" cy="421005"/>
          </a:xfrm>
          <a:prstGeom prst="rect">
            <a:avLst/>
          </a:prstGeom>
        </p:spPr>
      </p:pic>
      <p:pic>
        <p:nvPicPr>
          <p:cNvPr id="4101" name="Picture 5" descr="iPhone Screenshot 1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053"/>
          <a:stretch>
            <a:fillRect/>
          </a:stretch>
        </p:blipFill>
        <p:spPr bwMode="auto">
          <a:xfrm>
            <a:off x="805508" y="2966721"/>
            <a:ext cx="2062152" cy="2928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E:\TEMP\unnamed (1)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2940" y="2155190"/>
            <a:ext cx="1786255" cy="31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E:\TEMP\unna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" y="2145665"/>
            <a:ext cx="1786255" cy="3176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2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155555" y="-144496"/>
            <a:ext cx="304760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://i.epochtimes.com/assets/uploads/2012/10/1210021329022262.jpg"/>
          <p:cNvSpPr>
            <a:spLocks noChangeAspect="1" noChangeArrowheads="1"/>
          </p:cNvSpPr>
          <p:nvPr/>
        </p:nvSpPr>
        <p:spPr bwMode="auto">
          <a:xfrm>
            <a:off x="307935" y="7939"/>
            <a:ext cx="304760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22" name="TextBox 10"/>
          <p:cNvSpPr txBox="1"/>
          <p:nvPr/>
        </p:nvSpPr>
        <p:spPr>
          <a:xfrm>
            <a:off x="7532965" y="3233852"/>
            <a:ext cx="42780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消费者：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这个商城的连自己的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都有，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一定是有实力的大品牌！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2" name="图片 1" descr="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426" y="3233852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7" descr="图层 131 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3798" y="1580881"/>
            <a:ext cx="2909191" cy="480234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椭圆 8"/>
          <p:cNvSpPr/>
          <p:nvPr/>
        </p:nvSpPr>
        <p:spPr>
          <a:xfrm>
            <a:off x="3528236" y="3637501"/>
            <a:ext cx="704758" cy="66817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倒腾个</a:t>
            </a:r>
            <a:r>
              <a:rPr lang="en-US" altLang="zh-CN" sz="2800" b="1" dirty="0">
                <a:sym typeface="+mn-ea"/>
              </a:rPr>
              <a:t>APP</a:t>
            </a:r>
            <a:r>
              <a:rPr lang="zh-CN" altLang="en-US" sz="2800" b="1" dirty="0">
                <a:sym typeface="+mn-ea"/>
              </a:rPr>
              <a:t>有啥用？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5122" name="Picture 2" descr="E:\TEMP\APP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68" y="3850897"/>
            <a:ext cx="360000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lh3.ggpht.com/GG48zWaJvZZYptrfCZLt9spN_vU-WtFIYIhi7LVo76bl-VQUh38csoJeHERyEMuBPeIp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6" name="Picture 2" descr="E:\TEMP\LOGO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7868" y="3832799"/>
            <a:ext cx="385736" cy="378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网站妥了，该如何管理呢？</a:t>
            </a:r>
            <a:endParaRPr lang="zh-CN" altLang="en-US" sz="2800" b="1" dirty="0"/>
          </a:p>
        </p:txBody>
      </p:sp>
      <p:sp>
        <p:nvSpPr>
          <p:cNvPr id="22" name="矩形 2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89" y="1693254"/>
            <a:ext cx="6267234" cy="31731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右箭头 2"/>
          <p:cNvSpPr>
            <a:spLocks noChangeArrowheads="1"/>
          </p:cNvSpPr>
          <p:nvPr/>
        </p:nvSpPr>
        <p:spPr bwMode="auto">
          <a:xfrm>
            <a:off x="4540547" y="2475162"/>
            <a:ext cx="1733578" cy="1323975"/>
          </a:xfrm>
          <a:prstGeom prst="rightArrow">
            <a:avLst>
              <a:gd name="adj1" fmla="val 61213"/>
              <a:gd name="adj2" fmla="val 49999"/>
            </a:avLst>
          </a:prstGeom>
          <a:gradFill rotWithShape="1">
            <a:gsLst>
              <a:gs pos="0">
                <a:srgbClr val="BCBCBC">
                  <a:alpha val="68999"/>
                </a:srgbClr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p>
            <a:pPr algn="ctr"/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23" name="六边形 22"/>
          <p:cNvSpPr/>
          <p:nvPr/>
        </p:nvSpPr>
        <p:spPr>
          <a:xfrm rot="1826164">
            <a:off x="2011680" y="1967865"/>
            <a:ext cx="1733550" cy="1494790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C00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六边形 23"/>
          <p:cNvSpPr/>
          <p:nvPr/>
        </p:nvSpPr>
        <p:spPr>
          <a:xfrm rot="1826164">
            <a:off x="283464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FF66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六边形 24"/>
          <p:cNvSpPr/>
          <p:nvPr/>
        </p:nvSpPr>
        <p:spPr>
          <a:xfrm rot="1826164">
            <a:off x="1163320" y="3413125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六边形 25"/>
          <p:cNvSpPr/>
          <p:nvPr/>
        </p:nvSpPr>
        <p:spPr>
          <a:xfrm rot="1826164">
            <a:off x="367030" y="1930400"/>
            <a:ext cx="1750060" cy="1509395"/>
          </a:xfrm>
          <a:prstGeom prst="hexagon">
            <a:avLst>
              <a:gd name="adj" fmla="val 29407"/>
              <a:gd name="vf" fmla="val 115470"/>
            </a:avLst>
          </a:prstGeom>
          <a:solidFill>
            <a:srgbClr val="00B0F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7" name="TextBox 24"/>
          <p:cNvSpPr txBox="1"/>
          <p:nvPr/>
        </p:nvSpPr>
        <p:spPr>
          <a:xfrm>
            <a:off x="466886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TextBox 25"/>
          <p:cNvSpPr txBox="1"/>
          <p:nvPr/>
        </p:nvSpPr>
        <p:spPr>
          <a:xfrm>
            <a:off x="2158571" y="2485097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移动网站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TextBox 27"/>
          <p:cNvSpPr txBox="1"/>
          <p:nvPr/>
        </p:nvSpPr>
        <p:spPr>
          <a:xfrm>
            <a:off x="1291190" y="3965285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微信公众号</a:t>
            </a:r>
            <a:endParaRPr lang="zh-CN" altLang="en-US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TextBox 28"/>
          <p:cNvSpPr txBox="1"/>
          <p:nvPr/>
        </p:nvSpPr>
        <p:spPr>
          <a:xfrm>
            <a:off x="2962235" y="3954064"/>
            <a:ext cx="1483197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手机</a:t>
            </a:r>
            <a:r>
              <a:rPr lang="en-US" altLang="zh-CN" sz="2000" dirty="0" smtClean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APP</a:t>
            </a:r>
            <a:endParaRPr lang="en-US" altLang="zh-CN" sz="2000" dirty="0" smtClean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TextBox 10"/>
          <p:cNvSpPr txBox="1"/>
          <p:nvPr/>
        </p:nvSpPr>
        <p:spPr>
          <a:xfrm>
            <a:off x="2378710" y="5638800"/>
            <a:ext cx="7608570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最好的管理方法：</a:t>
            </a:r>
            <a:r>
              <a:rPr lang="zh-CN" altLang="en-US" sz="28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将所有站点纳入一个平台管理</a:t>
            </a:r>
            <a:endParaRPr lang="zh-CN" altLang="en-US" sz="2800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/>
          <p:cNvSpPr txBox="1"/>
          <p:nvPr/>
        </p:nvSpPr>
        <p:spPr>
          <a:xfrm>
            <a:off x="1015429" y="1589051"/>
            <a:ext cx="4963583" cy="4219011"/>
          </a:xfrm>
          <a:prstGeom prst="rect">
            <a:avLst/>
          </a:prstGeom>
        </p:spPr>
        <p:txBody>
          <a:bodyPr vert="horz" lIns="108850" tIns="54425" rIns="108850" bIns="54425" rtlCol="0" anchor="t">
            <a:normAutofit/>
          </a:bodyPr>
          <a:lstStyle>
            <a:lvl1pPr marL="272415" indent="-272415" algn="l" defTabSz="1088390" rtl="0" eaLnBrk="1" latinLnBrk="0" hangingPunct="1">
              <a:lnSpc>
                <a:spcPct val="120000"/>
              </a:lnSpc>
              <a:spcBef>
                <a:spcPts val="119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81661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100" kern="1200" cap="none" baseline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36080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90500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700" kern="1200" cap="none" baseline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44919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99339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53758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08178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62597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行业背景</a:t>
            </a:r>
            <a:endParaRPr lang="zh-CN" altLang="en-US" dirty="0"/>
          </a:p>
          <a:p>
            <a:r>
              <a:rPr lang="zh-CN" altLang="en-US" dirty="0"/>
              <a:t>数码商城云平台建设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需要什么样的</a:t>
            </a:r>
            <a:r>
              <a:rPr lang="en-US" altLang="zh-CN" dirty="0"/>
              <a:t>PC</a:t>
            </a:r>
            <a:r>
              <a:rPr lang="zh-CN" altLang="en-US" dirty="0"/>
              <a:t>网站？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需要什么样手机站？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为什么要用微信公众号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为什么要用</a:t>
            </a:r>
            <a:r>
              <a:rPr lang="en-US" altLang="zh-CN" dirty="0"/>
              <a:t>APP?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需要什么样管理系统</a:t>
            </a:r>
            <a:r>
              <a:rPr lang="en-US" altLang="zh-CN" dirty="0"/>
              <a:t>?</a:t>
            </a:r>
            <a:endParaRPr lang="en-US" altLang="zh-CN" dirty="0"/>
          </a:p>
        </p:txBody>
      </p:sp>
      <p:sp>
        <p:nvSpPr>
          <p:cNvPr id="5" name="内容占位符 2"/>
          <p:cNvSpPr txBox="1"/>
          <p:nvPr/>
        </p:nvSpPr>
        <p:spPr>
          <a:xfrm>
            <a:off x="6225146" y="1603019"/>
            <a:ext cx="4963583" cy="4219011"/>
          </a:xfrm>
          <a:prstGeom prst="rect">
            <a:avLst/>
          </a:prstGeom>
        </p:spPr>
        <p:txBody>
          <a:bodyPr vert="horz" lIns="108850" tIns="54425" rIns="108850" bIns="54425" rtlCol="0" anchor="t">
            <a:normAutofit/>
          </a:bodyPr>
          <a:lstStyle>
            <a:lvl1pPr marL="272415" indent="-272415" algn="l" defTabSz="1088390" rtl="0" eaLnBrk="1" latinLnBrk="0" hangingPunct="1">
              <a:lnSpc>
                <a:spcPct val="120000"/>
              </a:lnSpc>
              <a:spcBef>
                <a:spcPts val="1190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1pPr>
            <a:lvl2pPr marL="81661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2100" kern="1200" cap="none" baseline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2pPr>
            <a:lvl3pPr marL="136080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9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3pPr>
            <a:lvl4pPr marL="190500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700" kern="1200" cap="none" baseline="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4pPr>
            <a:lvl5pPr marL="244919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n-cs"/>
              </a:defRPr>
            </a:lvl5pPr>
            <a:lvl6pPr marL="299339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353758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4081780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4625975" indent="-272415" algn="l" defTabSz="1088390" rtl="0" eaLnBrk="1" latinLnBrk="0" hangingPunct="1">
              <a:lnSpc>
                <a:spcPct val="120000"/>
              </a:lnSpc>
              <a:spcBef>
                <a:spcPts val="595"/>
              </a:spcBef>
              <a:buClr>
                <a:schemeClr val="accent1"/>
              </a:buClr>
              <a:buSzPct val="100000"/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dirty="0"/>
              <a:t>数码商城运营方案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如何吸粉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如何促进用户消费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如何让用户多次消费</a:t>
            </a:r>
            <a:r>
              <a:rPr lang="en-US" altLang="zh-CN" dirty="0"/>
              <a:t>?</a:t>
            </a:r>
            <a:endParaRPr lang="en-US" altLang="zh-CN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如何实现口碑营销？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线上如何推广？</a:t>
            </a:r>
            <a:endParaRPr lang="zh-CN" altLang="en-US" dirty="0"/>
          </a:p>
          <a:p>
            <a:pPr marL="1001395" lvl="1" indent="-457200">
              <a:buFont typeface="+mj-lt"/>
              <a:buAutoNum type="arabicPeriod"/>
            </a:pPr>
            <a:r>
              <a:rPr lang="zh-CN" altLang="en-US" dirty="0"/>
              <a:t>线下如何推广？</a:t>
            </a:r>
            <a:endParaRPr lang="zh-CN" altLang="en-US" dirty="0"/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996918" y="59259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b="1" dirty="0"/>
              <a:t>目录</a:t>
            </a:r>
            <a:endParaRPr lang="zh-CN" altLang="en-US" b="1" dirty="0"/>
          </a:p>
          <a:p>
            <a:pPr algn="l"/>
            <a:endParaRPr lang="zh-CN" altLang="en-US" b="1" dirty="0"/>
          </a:p>
        </p:txBody>
      </p:sp>
      <p:sp>
        <p:nvSpPr>
          <p:cNvPr id="7" name="矩形 6"/>
          <p:cNvSpPr/>
          <p:nvPr/>
        </p:nvSpPr>
        <p:spPr>
          <a:xfrm>
            <a:off x="1136650" y="123888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图片\web_design_el_paso.pn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8"/>
          <a:stretch>
            <a:fillRect/>
          </a:stretch>
        </p:blipFill>
        <p:spPr bwMode="auto">
          <a:xfrm>
            <a:off x="3495220" y="1457027"/>
            <a:ext cx="4923784" cy="3154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92818" y="4496767"/>
            <a:ext cx="95786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手机网站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微信公众号</a:t>
            </a:r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+APP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都做好了，钱也花了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人气单品直击，打造服装爆款！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6" name="文本框 5"/>
          <p:cNvSpPr txBox="1"/>
          <p:nvPr/>
        </p:nvSpPr>
        <p:spPr>
          <a:xfrm>
            <a:off x="3704108" y="5347303"/>
            <a:ext cx="4556167" cy="4616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是时候让他们来掏点钱了！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2"/>
          <p:cNvSpPr/>
          <p:nvPr/>
        </p:nvSpPr>
        <p:spPr>
          <a:xfrm>
            <a:off x="2763671" y="2778966"/>
            <a:ext cx="7314248" cy="1174479"/>
          </a:xfrm>
          <a:custGeom>
            <a:avLst/>
            <a:gdLst>
              <a:gd name="connsiteX0" fmla="*/ 0 w 7315200"/>
              <a:gd name="connsiteY0" fmla="*/ 203994 h 1174207"/>
              <a:gd name="connsiteX1" fmla="*/ 691376 w 7315200"/>
              <a:gd name="connsiteY1" fmla="*/ 627741 h 1174207"/>
              <a:gd name="connsiteX2" fmla="*/ 1405054 w 7315200"/>
              <a:gd name="connsiteY2" fmla="*/ 817311 h 1174207"/>
              <a:gd name="connsiteX3" fmla="*/ 3189249 w 7315200"/>
              <a:gd name="connsiteY3" fmla="*/ 3272 h 1174207"/>
              <a:gd name="connsiteX4" fmla="*/ 5263376 w 7315200"/>
              <a:gd name="connsiteY4" fmla="*/ 1174150 h 1174207"/>
              <a:gd name="connsiteX5" fmla="*/ 7259444 w 7315200"/>
              <a:gd name="connsiteY5" fmla="*/ 59028 h 1174207"/>
              <a:gd name="connsiteX6" fmla="*/ 7259444 w 7315200"/>
              <a:gd name="connsiteY6" fmla="*/ 59028 h 1174207"/>
              <a:gd name="connsiteX7" fmla="*/ 7315200 w 7315200"/>
              <a:gd name="connsiteY7" fmla="*/ 47877 h 11742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15200" h="1174207">
                <a:moveTo>
                  <a:pt x="0" y="203994"/>
                </a:moveTo>
                <a:cubicBezTo>
                  <a:pt x="228600" y="364758"/>
                  <a:pt x="457200" y="525522"/>
                  <a:pt x="691376" y="627741"/>
                </a:cubicBezTo>
                <a:cubicBezTo>
                  <a:pt x="925552" y="729960"/>
                  <a:pt x="988742" y="921389"/>
                  <a:pt x="1405054" y="817311"/>
                </a:cubicBezTo>
                <a:cubicBezTo>
                  <a:pt x="1821366" y="713233"/>
                  <a:pt x="2546195" y="-56201"/>
                  <a:pt x="3189249" y="3272"/>
                </a:cubicBezTo>
                <a:cubicBezTo>
                  <a:pt x="3832303" y="62745"/>
                  <a:pt x="4585010" y="1164857"/>
                  <a:pt x="5263376" y="1174150"/>
                </a:cubicBezTo>
                <a:cubicBezTo>
                  <a:pt x="5941742" y="1183443"/>
                  <a:pt x="7259444" y="59028"/>
                  <a:pt x="7259444" y="59028"/>
                </a:cubicBezTo>
                <a:lnTo>
                  <a:pt x="7259444" y="59028"/>
                </a:lnTo>
                <a:lnTo>
                  <a:pt x="7315200" y="47877"/>
                </a:lnTo>
              </a:path>
            </a:pathLst>
          </a:custGeom>
          <a:noFill/>
          <a:ln w="76200">
            <a:solidFill>
              <a:srgbClr val="FFC000"/>
            </a:solidFill>
            <a:prstDash val="sysDot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7"/>
          <p:cNvSpPr>
            <a:spLocks noChangeArrowheads="1"/>
          </p:cNvSpPr>
          <p:nvPr/>
        </p:nvSpPr>
        <p:spPr bwMode="auto">
          <a:xfrm>
            <a:off x="3261578" y="3255723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再互动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炒气氛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7" name="椭圆 8"/>
          <p:cNvSpPr>
            <a:spLocks noChangeArrowheads="1"/>
          </p:cNvSpPr>
          <p:nvPr/>
        </p:nvSpPr>
        <p:spPr bwMode="auto">
          <a:xfrm>
            <a:off x="1416470" y="2101299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先吸粉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聚人气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8" name="椭圆 9"/>
          <p:cNvSpPr>
            <a:spLocks noChangeArrowheads="1"/>
          </p:cNvSpPr>
          <p:nvPr/>
        </p:nvSpPr>
        <p:spPr bwMode="auto">
          <a:xfrm>
            <a:off x="5311138" y="2095667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趁时机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促消费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0" name="椭圆 7"/>
          <p:cNvSpPr>
            <a:spLocks noChangeArrowheads="1"/>
          </p:cNvSpPr>
          <p:nvPr/>
        </p:nvSpPr>
        <p:spPr bwMode="auto">
          <a:xfrm>
            <a:off x="9410258" y="2095667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找原因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改问题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1" name="椭圆 7"/>
          <p:cNvSpPr>
            <a:spLocks noChangeArrowheads="1"/>
          </p:cNvSpPr>
          <p:nvPr/>
        </p:nvSpPr>
        <p:spPr bwMode="auto">
          <a:xfrm>
            <a:off x="7360698" y="3377792"/>
            <a:ext cx="1355549" cy="1356039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txBody>
          <a:bodyPr anchor="ctr"/>
          <a:lstStyle/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回头客</a:t>
            </a:r>
            <a:endParaRPr lang="en-US" altLang="zh-CN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  <a:p>
            <a:pPr algn="ctr"/>
            <a:r>
              <a: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再赚点</a:t>
            </a:r>
            <a:endParaRPr lang="zh-CN" altLang="en-US" sz="20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3" name="TextBox 10"/>
          <p:cNvSpPr txBox="1"/>
          <p:nvPr/>
        </p:nvSpPr>
        <p:spPr>
          <a:xfrm>
            <a:off x="1524061" y="5536857"/>
            <a:ext cx="9662031" cy="417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一步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一步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是魔鬼的步伐，是你的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数码商城电商营销计划</a:t>
            </a:r>
            <a:endParaRPr lang="zh-CN" alt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4" name="图片 1" descr="0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5472" y="5071627"/>
            <a:ext cx="934915" cy="10194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让客户掏钱，我是这样打算的</a:t>
            </a:r>
            <a:r>
              <a:rPr lang="en-US" altLang="zh-CN" sz="2800" b="1" dirty="0">
                <a:sym typeface="+mn-ea"/>
              </a:rPr>
              <a:t>...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30" y="1252166"/>
            <a:ext cx="585277" cy="577243"/>
          </a:xfr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2122" y="78280"/>
            <a:ext cx="585277" cy="577243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8807" y="655523"/>
            <a:ext cx="585277" cy="5772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5248" y="132176"/>
            <a:ext cx="585277" cy="577243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530" y="97681"/>
            <a:ext cx="585277" cy="57724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534" y="665722"/>
            <a:ext cx="585277" cy="577243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16" y="1242965"/>
            <a:ext cx="585277" cy="577243"/>
          </a:xfrm>
          <a:prstGeom prst="rect">
            <a:avLst/>
          </a:prstGeom>
        </p:spPr>
      </p:pic>
      <p:pic>
        <p:nvPicPr>
          <p:cNvPr id="4" name="图片 7" descr="摇一摇红包前台页2.gif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086"/>
          <a:stretch>
            <a:fillRect/>
          </a:stretch>
        </p:blipFill>
        <p:spPr bwMode="auto">
          <a:xfrm>
            <a:off x="6503066" y="1949901"/>
            <a:ext cx="4495486" cy="3381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文本框 22"/>
          <p:cNvSpPr txBox="1"/>
          <p:nvPr/>
        </p:nvSpPr>
        <p:spPr>
          <a:xfrm>
            <a:off x="609521" y="3104832"/>
            <a:ext cx="3583921" cy="2026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假设我们就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块预算，金额随机，那么：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1000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红包金额随机（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0.05-0.5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元）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=</a:t>
            </a:r>
            <a:r>
              <a:rPr lang="en-US" altLang="zh-CN" sz="1400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2000~20000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人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solidFill>
                <a:srgbClr val="7030A0"/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别忘了，领红包必须先让他关注你的公众号，不然就白忙活啦！</a:t>
            </a:r>
            <a:endParaRPr lang="en-US" altLang="zh-CN" sz="14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80000" y="5159469"/>
            <a:ext cx="12190412" cy="823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这年头，一个微信运营的月薪就要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5-8K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，约等于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万粉丝！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有了</a:t>
            </a:r>
            <a:r>
              <a:rPr lang="en-US" altLang="zh-CN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万粉丝，什么事情不好做呢？</a:t>
            </a:r>
            <a:endParaRPr lang="zh-CN" altLang="en-US" sz="16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zh-CN" sz="2800" b="1" dirty="0">
                <a:sym typeface="+mn-ea"/>
              </a:rPr>
              <a:t>论吸粉，有什么比发红包更有效？</a:t>
            </a:r>
            <a:endParaRPr lang="zh-CN" altLang="en-US" sz="2800" b="1" dirty="0"/>
          </a:p>
        </p:txBody>
      </p:sp>
      <p:sp>
        <p:nvSpPr>
          <p:cNvPr id="26" name="矩形 25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330" y="2077720"/>
            <a:ext cx="1416685" cy="25228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2" descr="http://www.yaya.cn/images/log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21" y="1164380"/>
            <a:ext cx="2107978" cy="785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9521" y="2133600"/>
            <a:ext cx="35839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全民免单节，红包随便拿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priz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1" y="1359218"/>
            <a:ext cx="1995810" cy="1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wa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2" y="1347785"/>
            <a:ext cx="2030779" cy="10157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2" descr="albu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2" y="2516527"/>
            <a:ext cx="2030779" cy="9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图片 4" descr="r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412" y="3641172"/>
            <a:ext cx="2030779" cy="102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图片 5" descr="showbox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2" y="2527959"/>
            <a:ext cx="1995810" cy="96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6" descr="yhb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522" y="3644945"/>
            <a:ext cx="1995810" cy="103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内容占位符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222" y="5153583"/>
            <a:ext cx="459045" cy="45286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343" y="5153583"/>
            <a:ext cx="459045" cy="452860"/>
          </a:xfrm>
          <a:prstGeom prst="rect">
            <a:avLst/>
          </a:prstGeom>
          <a:effectLst>
            <a:glow rad="101600">
              <a:srgbClr val="FFFF00">
                <a:alpha val="60000"/>
              </a:srgbClr>
            </a:glow>
          </a:effectLst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767" y="5153583"/>
            <a:ext cx="459045" cy="45286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225" y="5153583"/>
            <a:ext cx="459045" cy="45286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18" y="5153583"/>
            <a:ext cx="459045" cy="45286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79" y="5153583"/>
            <a:ext cx="459045" cy="45286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4878" y="5153583"/>
            <a:ext cx="459045" cy="452860"/>
          </a:xfrm>
          <a:prstGeom prst="rect">
            <a:avLst/>
          </a:prstGeom>
        </p:spPr>
      </p:pic>
      <p:cxnSp>
        <p:nvCxnSpPr>
          <p:cNvPr id="19" name="肘形连接符 18"/>
          <p:cNvCxnSpPr>
            <a:stCxn id="4" idx="3"/>
          </p:cNvCxnSpPr>
          <p:nvPr/>
        </p:nvCxnSpPr>
        <p:spPr>
          <a:xfrm>
            <a:off x="7874696" y="1867097"/>
            <a:ext cx="1081664" cy="507879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肘形连接符 21"/>
          <p:cNvCxnSpPr>
            <a:stCxn id="8" idx="3"/>
          </p:cNvCxnSpPr>
          <p:nvPr/>
        </p:nvCxnSpPr>
        <p:spPr>
          <a:xfrm>
            <a:off x="7874697" y="3009960"/>
            <a:ext cx="1081662" cy="482001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肘形连接符 23"/>
          <p:cNvCxnSpPr/>
          <p:nvPr/>
        </p:nvCxnSpPr>
        <p:spPr>
          <a:xfrm>
            <a:off x="2215002" y="1672468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肘形连接符 25"/>
          <p:cNvCxnSpPr/>
          <p:nvPr/>
        </p:nvCxnSpPr>
        <p:spPr>
          <a:xfrm>
            <a:off x="7805490" y="4281430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肘形连接符 26"/>
          <p:cNvCxnSpPr/>
          <p:nvPr/>
        </p:nvCxnSpPr>
        <p:spPr>
          <a:xfrm>
            <a:off x="2215002" y="2726686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肘形连接符 27"/>
          <p:cNvCxnSpPr/>
          <p:nvPr/>
        </p:nvCxnSpPr>
        <p:spPr>
          <a:xfrm>
            <a:off x="2215002" y="3922538"/>
            <a:ext cx="1081663" cy="438410"/>
          </a:xfrm>
          <a:prstGeom prst="bentConnector3">
            <a:avLst/>
          </a:prstGeom>
          <a:ln w="1905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577377" y="1723914"/>
            <a:ext cx="21638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门店活动中搭建微信墙，用户发送文字、表情、图标上墙展示，提升现场火爆度！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577377" y="2802278"/>
            <a:ext cx="21638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展示企业线下门店，做成相册，体现企业实力！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8525414" y="1504514"/>
            <a:ext cx="2011089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提供摇一摇会员福利，奖品回馈，让你的用户更加爱你！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77377" y="4023054"/>
            <a:ext cx="21784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多种场景下，都可派发微信红包，吸粉最给力！</a:t>
            </a:r>
            <a:endParaRPr lang="zh-CN" altLang="en-US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8526271" y="2457757"/>
            <a:ext cx="2039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针对主打促销产品制作场景化展示，图文、音乐、特效齐上阵，既节约推广成本，更能打动用户！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8504151" y="3802862"/>
            <a:ext cx="2062014" cy="6464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dirty="0">
                <a:latin typeface="微软雅黑" pitchFamily="34" charset="-122"/>
                <a:ea typeface="微软雅黑" pitchFamily="34" charset="-122"/>
              </a:rPr>
              <a:t>红包摇一摇，更有惊喜感。还可加入优惠券、代金券、会员卡等更有转化率的奖品</a:t>
            </a:r>
            <a:endParaRPr lang="en-US" altLang="zh-CN" sz="12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2453737" y="5811274"/>
            <a:ext cx="69445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那些要掏钱的客户</a:t>
            </a:r>
            <a:r>
              <a:rPr lang="en-US" altLang="zh-CN" sz="24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400" b="1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听着，你们已经被我们包围了</a:t>
            </a:r>
            <a:endParaRPr lang="zh-CN" altLang="en-US" sz="2400" b="1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​​ 36"/>
          <p:cNvSpPr/>
          <p:nvPr/>
        </p:nvSpPr>
        <p:spPr bwMode="auto">
          <a:xfrm>
            <a:off x="690251" y="1426178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微信墙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​​ 36"/>
          <p:cNvSpPr/>
          <p:nvPr/>
        </p:nvSpPr>
        <p:spPr bwMode="auto">
          <a:xfrm>
            <a:off x="690250" y="2490727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微相册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3" name="矩形​​ 36"/>
          <p:cNvSpPr/>
          <p:nvPr/>
        </p:nvSpPr>
        <p:spPr bwMode="auto">
          <a:xfrm>
            <a:off x="690249" y="3688649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现金红包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矩形​​ 36"/>
          <p:cNvSpPr/>
          <p:nvPr/>
        </p:nvSpPr>
        <p:spPr bwMode="auto">
          <a:xfrm>
            <a:off x="9039247" y="2125528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摇大奖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0" name="矩形​​ 36"/>
          <p:cNvSpPr/>
          <p:nvPr/>
        </p:nvSpPr>
        <p:spPr bwMode="auto">
          <a:xfrm>
            <a:off x="9030082" y="3252725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微场景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" name="矩形​​ 36"/>
          <p:cNvSpPr/>
          <p:nvPr/>
        </p:nvSpPr>
        <p:spPr bwMode="auto">
          <a:xfrm>
            <a:off x="9039247" y="4456763"/>
            <a:ext cx="1464998" cy="287405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CN" altLang="en-US" sz="16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rPr>
              <a:t>摇红包</a:t>
            </a:r>
            <a:endParaRPr lang="zh-CN" altLang="en-US" sz="16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只发红包太单调？这些吸粉工具也要用起来！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43" name="Picture 2" descr="http://www.yaya.cn/images/logo.pn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285" y="4820920"/>
            <a:ext cx="1840230" cy="6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9842489" y="706919"/>
            <a:ext cx="1812689" cy="1175657"/>
            <a:chOff x="15881" y="355"/>
            <a:chExt cx="3440" cy="2230"/>
          </a:xfrm>
        </p:grpSpPr>
        <p:pic>
          <p:nvPicPr>
            <p:cNvPr id="16" name="内容占位符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482"/>
              <a:ext cx="948" cy="948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1637"/>
              <a:ext cx="948" cy="948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3" y="1637"/>
              <a:ext cx="948" cy="948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81" y="355"/>
              <a:ext cx="948" cy="948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2" y="425"/>
              <a:ext cx="948" cy="948"/>
            </a:xfrm>
            <a:prstGeom prst="rect">
              <a:avLst/>
            </a:prstGeom>
          </p:spPr>
        </p:pic>
      </p:grpSp>
      <p:sp>
        <p:nvSpPr>
          <p:cNvPr id="13" name="文本框 5"/>
          <p:cNvSpPr txBox="1"/>
          <p:nvPr/>
        </p:nvSpPr>
        <p:spPr>
          <a:xfrm>
            <a:off x="808940" y="5412238"/>
            <a:ext cx="10572600" cy="9146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酝酿准备后，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丫丫手机网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2015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月</a:t>
            </a: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8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日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执行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“全民免单节</a:t>
            </a:r>
            <a:r>
              <a:rPr lang="zh-CN" altLang="en-US" sz="16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”限时大特惠</a:t>
            </a:r>
            <a:endParaRPr lang="zh-CN" altLang="en-US" sz="1600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取得效果：单折扣促销一项，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就售出产品</a:t>
            </a:r>
            <a:r>
              <a:rPr lang="en-US" altLang="zh-CN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472</a:t>
            </a: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个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，达成销额</a:t>
            </a:r>
            <a:r>
              <a:rPr lang="en-US" altLang="zh-CN" sz="2000" b="1" dirty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485216</a:t>
            </a:r>
            <a:r>
              <a:rPr lang="zh-CN" altLang="en-US" sz="2000" b="1" dirty="0">
                <a:solidFill>
                  <a:srgbClr val="FF0000"/>
                </a:solidFill>
                <a:effectLst/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微软雅黑" pitchFamily="34" charset="-122"/>
                <a:ea typeface="微软雅黑" pitchFamily="34" charset="-122"/>
              </a:rPr>
              <a:t>！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effectLst/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前戏做足！接下来该收钱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不</a:t>
            </a:r>
            <a:r>
              <a:rPr lang="en-US" altLang="zh-CN" sz="2800" b="1" dirty="0">
                <a:sym typeface="+mn-ea"/>
              </a:rPr>
              <a:t>...</a:t>
            </a:r>
            <a:r>
              <a:rPr lang="zh-CN" altLang="en-US" sz="2800" b="1" dirty="0">
                <a:sym typeface="+mn-ea"/>
              </a:rPr>
              <a:t>是收网了！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553463" y="854053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1" name="Picture 2" descr="http://www.yaya.cn/images/logo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62" y="1206705"/>
            <a:ext cx="1771661" cy="660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8" y="1188701"/>
            <a:ext cx="3228051" cy="1941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5493993" y="1244450"/>
            <a:ext cx="4697567" cy="1971577"/>
            <a:chOff x="5144922" y="1306022"/>
            <a:chExt cx="4697567" cy="2394539"/>
          </a:xfrm>
        </p:grpSpPr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4922" y="1306022"/>
              <a:ext cx="4697567" cy="239453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9221" name="Picture 5" descr="http://www.xuebon.com/data/files/store_1800/goods_135/small_201509041342157356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8056" y="1983232"/>
              <a:ext cx="990843" cy="1498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3" name="Picture 7" descr="http://www.xuebon.com/data/files/store_1800/goods_171/small_201509011722512395.jp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9698" y="1943095"/>
              <a:ext cx="944772" cy="1538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5" name="Picture 9" descr="http://www.xuebon.com/data/files/store_1800/goods_101/small_201509011658212077.jp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29572" y="1943095"/>
              <a:ext cx="954469" cy="15389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227" name="Picture 11" descr="http://www.xuebon.com/data/files/store_1322/goods_57/201509021034179924.jpg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52598" y="1951045"/>
              <a:ext cx="996920" cy="15310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9228" name="Picture 12" descr="E:\TEMP\未标题-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8929" y="3398857"/>
            <a:ext cx="8212632" cy="192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组合 13"/>
          <p:cNvGrpSpPr/>
          <p:nvPr/>
        </p:nvGrpSpPr>
        <p:grpSpPr>
          <a:xfrm>
            <a:off x="5352531" y="1679913"/>
            <a:ext cx="5005835" cy="3119296"/>
            <a:chOff x="7564" y="2498"/>
            <a:chExt cx="9259" cy="5379"/>
          </a:xfrm>
        </p:grpSpPr>
        <p:pic>
          <p:nvPicPr>
            <p:cNvPr id="4" name="图片 2"/>
            <p:cNvPicPr>
              <a:picLocks noChangeAspect="1"/>
            </p:cNvPicPr>
            <p:nvPr/>
          </p:nvPicPr>
          <p:blipFill>
            <a:blip r:embed="rId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108" y="6472"/>
              <a:ext cx="3472" cy="14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图片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724" y="4090"/>
              <a:ext cx="3882" cy="21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294" y="4837"/>
              <a:ext cx="2530" cy="1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图片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91" y="2498"/>
              <a:ext cx="2788" cy="1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图片 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4" y="3145"/>
              <a:ext cx="3385" cy="1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图片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85" y="2498"/>
              <a:ext cx="2360" cy="1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2" y="5536"/>
              <a:ext cx="3775" cy="163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文本框 10"/>
          <p:cNvSpPr txBox="1"/>
          <p:nvPr/>
        </p:nvSpPr>
        <p:spPr>
          <a:xfrm>
            <a:off x="609600" y="2111375"/>
            <a:ext cx="4370070" cy="2377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据统计，天猫双十一、京东</a:t>
            </a:r>
            <a:r>
              <a:rPr lang="en-US" altLang="zh-CN" sz="2000" dirty="0">
                <a:latin typeface="微软雅黑" pitchFamily="34" charset="-122"/>
                <a:ea typeface="微软雅黑" pitchFamily="34" charset="-122"/>
              </a:rPr>
              <a:t>6.18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活动最常见的促销方式为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组合套餐、团购秒杀、优惠券、满减满送</a:t>
            </a:r>
            <a:r>
              <a:rPr lang="zh-CN" altLang="en-US" sz="2000" dirty="0">
                <a:latin typeface="微软雅黑" pitchFamily="34" charset="-122"/>
                <a:ea typeface="微软雅黑" pitchFamily="34" charset="-122"/>
              </a:rPr>
              <a:t>。</a:t>
            </a:r>
            <a:endParaRPr lang="en-US" altLang="zh-CN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文本框 5"/>
          <p:cNvSpPr txBox="1"/>
          <p:nvPr/>
        </p:nvSpPr>
        <p:spPr>
          <a:xfrm>
            <a:off x="808940" y="5351997"/>
            <a:ext cx="1057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轻松炮制一场媲美天猫京东的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电商盛筵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有了这些，我想很难有漏网之鱼了吧！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17614" y="236926"/>
            <a:ext cx="567575" cy="567780"/>
          </a:xfr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8295" y="243832"/>
            <a:ext cx="567575" cy="56778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3416" y="835570"/>
            <a:ext cx="567575" cy="567780"/>
          </a:xfrm>
          <a:prstGeom prst="rect">
            <a:avLst/>
          </a:prstGeom>
        </p:spPr>
      </p:pic>
      <p:pic>
        <p:nvPicPr>
          <p:cNvPr id="20" name="图片 4" descr="175972817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7920" y="1515543"/>
            <a:ext cx="1914276" cy="34075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" descr="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77" y="1244335"/>
            <a:ext cx="5855526" cy="420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文本框 15"/>
          <p:cNvSpPr txBox="1"/>
          <p:nvPr/>
        </p:nvSpPr>
        <p:spPr>
          <a:xfrm>
            <a:off x="377370" y="5352988"/>
            <a:ext cx="11243621" cy="1188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</a:rPr>
              <a:t>数码产品更新换代快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抓住顾客培养终身客户更要快！</a:t>
            </a:r>
            <a:endParaRPr lang="en-US" altLang="zh-CN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会员卡祭出手，消费一次就走，门也没有！</a:t>
            </a:r>
            <a:endParaRPr lang="zh-CN" altLang="en-US" sz="2800" b="1" dirty="0"/>
          </a:p>
        </p:txBody>
      </p:sp>
      <p:sp>
        <p:nvSpPr>
          <p:cNvPr id="12" name="矩形 1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grpSp>
        <p:nvGrpSpPr>
          <p:cNvPr id="2" name="组合 1"/>
          <p:cNvGrpSpPr/>
          <p:nvPr/>
        </p:nvGrpSpPr>
        <p:grpSpPr>
          <a:xfrm>
            <a:off x="7916839" y="3378149"/>
            <a:ext cx="3020335" cy="1828527"/>
            <a:chOff x="7916839" y="3378149"/>
            <a:chExt cx="3581428" cy="2168216"/>
          </a:xfrm>
        </p:grpSpPr>
        <p:pic>
          <p:nvPicPr>
            <p:cNvPr id="10243" name="Picture 3" descr="E:\TEMP\VIP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16839" y="3378149"/>
              <a:ext cx="3581428" cy="216821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http://www.yaya.cn/images/logo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79816" y="3525588"/>
              <a:ext cx="902360" cy="3362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箭头 1639"/>
          <p:cNvSpPr>
            <a:spLocks noChangeShapeType="1"/>
          </p:cNvSpPr>
          <p:nvPr/>
        </p:nvSpPr>
        <p:spPr bwMode="auto">
          <a:xfrm flipV="1">
            <a:off x="5620890" y="4912863"/>
            <a:ext cx="857137" cy="270082"/>
          </a:xfrm>
          <a:prstGeom prst="line">
            <a:avLst/>
          </a:prstGeom>
          <a:noFill/>
          <a:ln w="9525">
            <a:solidFill>
              <a:srgbClr val="FFC00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0" name="箭头 1639"/>
          <p:cNvSpPr>
            <a:spLocks noChangeShapeType="1"/>
          </p:cNvSpPr>
          <p:nvPr/>
        </p:nvSpPr>
        <p:spPr bwMode="auto">
          <a:xfrm flipV="1">
            <a:off x="5620890" y="4912863"/>
            <a:ext cx="857137" cy="27008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3" name="AutoShape 35"/>
          <p:cNvSpPr>
            <a:spLocks noChangeArrowheads="1"/>
          </p:cNvSpPr>
          <p:nvPr/>
        </p:nvSpPr>
        <p:spPr bwMode="auto">
          <a:xfrm flipV="1">
            <a:off x="6501678" y="2046762"/>
            <a:ext cx="1723801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3种积分类型选择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4" name="AutoShape 36"/>
          <p:cNvSpPr>
            <a:spLocks noChangeArrowheads="1"/>
          </p:cNvSpPr>
          <p:nvPr/>
        </p:nvSpPr>
        <p:spPr bwMode="auto">
          <a:xfrm flipV="1">
            <a:off x="6500885" y="2588225"/>
            <a:ext cx="1725388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自定义等级说明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7" name="AutoShape 39"/>
          <p:cNvSpPr>
            <a:spLocks noChangeArrowheads="1"/>
          </p:cNvSpPr>
          <p:nvPr/>
        </p:nvSpPr>
        <p:spPr bwMode="auto">
          <a:xfrm flipV="1">
            <a:off x="6501678" y="2996307"/>
            <a:ext cx="1723801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多种等级条件选择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 flipV="1">
            <a:off x="6501678" y="3445673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自定义特权次数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1" name="AutoShape 43"/>
          <p:cNvSpPr>
            <a:spLocks noChangeArrowheads="1"/>
          </p:cNvSpPr>
          <p:nvPr/>
        </p:nvSpPr>
        <p:spPr bwMode="auto">
          <a:xfrm flipV="1">
            <a:off x="6500885" y="3840417"/>
            <a:ext cx="1725387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自定义特权范围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1" name="AutoShape 61"/>
          <p:cNvSpPr>
            <a:spLocks noChangeArrowheads="1"/>
          </p:cNvSpPr>
          <p:nvPr/>
        </p:nvSpPr>
        <p:spPr bwMode="auto">
          <a:xfrm flipV="1">
            <a:off x="6500885" y="4314609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制定差异化优惠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2" name="AutoShape 63"/>
          <p:cNvSpPr>
            <a:spLocks noChangeArrowheads="1"/>
          </p:cNvSpPr>
          <p:nvPr/>
        </p:nvSpPr>
        <p:spPr bwMode="auto">
          <a:xfrm flipV="1">
            <a:off x="6501678" y="4725866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站内信管理、推送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3" name="AutoShape 65"/>
          <p:cNvSpPr>
            <a:spLocks noChangeArrowheads="1"/>
          </p:cNvSpPr>
          <p:nvPr/>
        </p:nvSpPr>
        <p:spPr bwMode="auto">
          <a:xfrm flipV="1">
            <a:off x="6501678" y="5145063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礼品管理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4" name="AutoShape 67"/>
          <p:cNvSpPr>
            <a:spLocks noChangeArrowheads="1"/>
          </p:cNvSpPr>
          <p:nvPr/>
        </p:nvSpPr>
        <p:spPr bwMode="auto">
          <a:xfrm flipV="1">
            <a:off x="6500885" y="5542030"/>
            <a:ext cx="1725388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节日关怀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" name="AutoShape 19"/>
          <p:cNvSpPr>
            <a:spLocks noChangeArrowheads="1"/>
          </p:cNvSpPr>
          <p:nvPr/>
        </p:nvSpPr>
        <p:spPr bwMode="auto">
          <a:xfrm flipV="1">
            <a:off x="2519318" y="3172560"/>
            <a:ext cx="1287295" cy="55734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会员设置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5" name="AutoShape 20"/>
          <p:cNvSpPr>
            <a:spLocks noChangeArrowheads="1"/>
          </p:cNvSpPr>
          <p:nvPr/>
        </p:nvSpPr>
        <p:spPr bwMode="auto">
          <a:xfrm flipV="1">
            <a:off x="4269944" y="2339882"/>
            <a:ext cx="1725388" cy="43825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积分策略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6" name="AutoShape 21"/>
          <p:cNvSpPr>
            <a:spLocks noChangeArrowheads="1"/>
          </p:cNvSpPr>
          <p:nvPr/>
        </p:nvSpPr>
        <p:spPr bwMode="auto">
          <a:xfrm flipV="1">
            <a:off x="2535826" y="4511505"/>
            <a:ext cx="1287295" cy="57639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互动营销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7" name="AutoShape 22"/>
          <p:cNvSpPr>
            <a:spLocks noChangeArrowheads="1"/>
          </p:cNvSpPr>
          <p:nvPr/>
        </p:nvSpPr>
        <p:spPr bwMode="auto">
          <a:xfrm flipV="1">
            <a:off x="4269944" y="2963914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会员等级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8" name="AutoShape 23"/>
          <p:cNvSpPr>
            <a:spLocks noChangeArrowheads="1"/>
          </p:cNvSpPr>
          <p:nvPr/>
        </p:nvSpPr>
        <p:spPr bwMode="auto">
          <a:xfrm flipV="1">
            <a:off x="4269944" y="3657812"/>
            <a:ext cx="1725388" cy="39538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会员特权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9" name="AutoShape 27"/>
          <p:cNvSpPr>
            <a:spLocks noChangeArrowheads="1"/>
          </p:cNvSpPr>
          <p:nvPr/>
        </p:nvSpPr>
        <p:spPr bwMode="auto">
          <a:xfrm flipV="1">
            <a:off x="4269944" y="4419408"/>
            <a:ext cx="1725387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优惠活动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0" name="AutoShape 29"/>
          <p:cNvSpPr>
            <a:spLocks noChangeArrowheads="1"/>
          </p:cNvSpPr>
          <p:nvPr/>
        </p:nvSpPr>
        <p:spPr bwMode="auto">
          <a:xfrm flipV="1">
            <a:off x="4269944" y="5591254"/>
            <a:ext cx="1725388" cy="39379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数据统计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75" name="AutoShape 27"/>
          <p:cNvSpPr>
            <a:spLocks noChangeArrowheads="1"/>
          </p:cNvSpPr>
          <p:nvPr/>
        </p:nvSpPr>
        <p:spPr bwMode="auto">
          <a:xfrm flipV="1">
            <a:off x="4268515" y="5000513"/>
            <a:ext cx="1707928" cy="43698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lIns="90170" tIns="46990" rIns="90170" bIns="46990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dirty="0">
                <a:solidFill>
                  <a:schemeClr val="bg1"/>
                </a:solidFill>
                <a:ea typeface="微软雅黑" pitchFamily="34" charset="-122"/>
              </a:rPr>
              <a:t>数据库营销</a:t>
            </a:r>
            <a:endParaRPr lang="zh-CN" altLang="en-US" sz="16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" name="AutoShape 16"/>
          <p:cNvSpPr>
            <a:spLocks noChangeArrowheads="1"/>
          </p:cNvSpPr>
          <p:nvPr/>
        </p:nvSpPr>
        <p:spPr bwMode="auto">
          <a:xfrm flipV="1">
            <a:off x="788463" y="3226824"/>
            <a:ext cx="927772" cy="174737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会</a:t>
            </a:r>
            <a:endParaRPr lang="zh-CN" altLang="en-US" sz="20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员</a:t>
            </a:r>
            <a:endParaRPr lang="zh-CN" altLang="en-US" sz="20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000" b="1" dirty="0">
                <a:solidFill>
                  <a:schemeClr val="bg1"/>
                </a:solidFill>
                <a:ea typeface="微软雅黑" pitchFamily="34" charset="-122"/>
              </a:rPr>
              <a:t>卡</a:t>
            </a:r>
            <a:endParaRPr lang="zh-CN" altLang="en-US" sz="20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 flipV="1">
            <a:off x="1830433" y="3285744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6" name="AutoShape 18"/>
          <p:cNvSpPr>
            <a:spLocks noChangeArrowheads="1"/>
          </p:cNvSpPr>
          <p:nvPr/>
        </p:nvSpPr>
        <p:spPr bwMode="auto">
          <a:xfrm flipV="1">
            <a:off x="1830434" y="4521166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12" name="箭头 1639"/>
          <p:cNvSpPr>
            <a:spLocks noChangeShapeType="1"/>
          </p:cNvSpPr>
          <p:nvPr/>
        </p:nvSpPr>
        <p:spPr bwMode="auto">
          <a:xfrm flipV="1">
            <a:off x="3797089" y="2661267"/>
            <a:ext cx="499997" cy="69072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" name="箭头 1639"/>
          <p:cNvSpPr>
            <a:spLocks noChangeShapeType="1"/>
          </p:cNvSpPr>
          <p:nvPr/>
        </p:nvSpPr>
        <p:spPr bwMode="auto">
          <a:xfrm flipV="1">
            <a:off x="3800264" y="3226547"/>
            <a:ext cx="496822" cy="14767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4" name="箭头 1639"/>
          <p:cNvSpPr>
            <a:spLocks noChangeShapeType="1"/>
          </p:cNvSpPr>
          <p:nvPr/>
        </p:nvSpPr>
        <p:spPr bwMode="auto">
          <a:xfrm>
            <a:off x="3798676" y="3374219"/>
            <a:ext cx="469839" cy="4319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8" name="箭头 1639"/>
          <p:cNvSpPr>
            <a:spLocks noChangeShapeType="1"/>
          </p:cNvSpPr>
          <p:nvPr/>
        </p:nvSpPr>
        <p:spPr bwMode="auto">
          <a:xfrm flipV="1">
            <a:off x="3798676" y="4659811"/>
            <a:ext cx="469839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9" name="箭头 1639"/>
          <p:cNvSpPr>
            <a:spLocks noChangeShapeType="1"/>
          </p:cNvSpPr>
          <p:nvPr/>
        </p:nvSpPr>
        <p:spPr bwMode="auto">
          <a:xfrm>
            <a:off x="3800264" y="4840828"/>
            <a:ext cx="469839" cy="28899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0" name="箭头 1639"/>
          <p:cNvSpPr>
            <a:spLocks noChangeShapeType="1"/>
          </p:cNvSpPr>
          <p:nvPr/>
        </p:nvSpPr>
        <p:spPr bwMode="auto">
          <a:xfrm>
            <a:off x="3800264" y="4842417"/>
            <a:ext cx="468251" cy="8098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5" name="箭头 1639"/>
          <p:cNvSpPr>
            <a:spLocks noChangeShapeType="1"/>
          </p:cNvSpPr>
          <p:nvPr/>
        </p:nvSpPr>
        <p:spPr bwMode="auto">
          <a:xfrm flipV="1">
            <a:off x="6051046" y="2837520"/>
            <a:ext cx="399998" cy="20165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6" name="箭头 1639"/>
          <p:cNvSpPr>
            <a:spLocks noChangeShapeType="1"/>
          </p:cNvSpPr>
          <p:nvPr/>
        </p:nvSpPr>
        <p:spPr bwMode="auto">
          <a:xfrm flipV="1">
            <a:off x="6025649" y="2324639"/>
            <a:ext cx="401585" cy="19530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29" name="箭头 1639"/>
          <p:cNvSpPr>
            <a:spLocks noChangeShapeType="1"/>
          </p:cNvSpPr>
          <p:nvPr/>
        </p:nvSpPr>
        <p:spPr bwMode="auto">
          <a:xfrm>
            <a:off x="6051046" y="3040767"/>
            <a:ext cx="399998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0" name="箭头 1639"/>
          <p:cNvSpPr>
            <a:spLocks noChangeShapeType="1"/>
          </p:cNvSpPr>
          <p:nvPr/>
        </p:nvSpPr>
        <p:spPr bwMode="auto">
          <a:xfrm flipV="1">
            <a:off x="5995490" y="3626690"/>
            <a:ext cx="431744" cy="15084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2" name="箭头 1639"/>
          <p:cNvSpPr>
            <a:spLocks noChangeShapeType="1"/>
          </p:cNvSpPr>
          <p:nvPr/>
        </p:nvSpPr>
        <p:spPr bwMode="auto">
          <a:xfrm>
            <a:off x="6024061" y="3775949"/>
            <a:ext cx="399998" cy="20959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5" name="AutoShape 47"/>
          <p:cNvSpPr>
            <a:spLocks noChangeArrowheads="1"/>
          </p:cNvSpPr>
          <p:nvPr/>
        </p:nvSpPr>
        <p:spPr bwMode="auto">
          <a:xfrm flipV="1">
            <a:off x="8793889" y="1845738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充值送积分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6" name="箭头 1639"/>
          <p:cNvSpPr>
            <a:spLocks noChangeShapeType="1"/>
          </p:cNvSpPr>
          <p:nvPr/>
        </p:nvSpPr>
        <p:spPr bwMode="auto">
          <a:xfrm flipV="1">
            <a:off x="8206590" y="1822872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7" name="AutoShape 49"/>
          <p:cNvSpPr>
            <a:spLocks noChangeArrowheads="1"/>
          </p:cNvSpPr>
          <p:nvPr/>
        </p:nvSpPr>
        <p:spPr bwMode="auto">
          <a:xfrm flipV="1">
            <a:off x="8793889" y="1460838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消费送积分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38" name="箭头 1639"/>
          <p:cNvSpPr>
            <a:spLocks noChangeShapeType="1"/>
          </p:cNvSpPr>
          <p:nvPr/>
        </p:nvSpPr>
        <p:spPr bwMode="auto">
          <a:xfrm flipV="1">
            <a:off x="8206590" y="2161089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9" name="AutoShape 51"/>
          <p:cNvSpPr>
            <a:spLocks noChangeArrowheads="1"/>
          </p:cNvSpPr>
          <p:nvPr/>
        </p:nvSpPr>
        <p:spPr bwMode="auto">
          <a:xfrm flipV="1">
            <a:off x="8793889" y="2228732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签到送积分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0" name="箭头 1639"/>
          <p:cNvSpPr>
            <a:spLocks noChangeShapeType="1"/>
          </p:cNvSpPr>
          <p:nvPr/>
        </p:nvSpPr>
        <p:spPr bwMode="auto">
          <a:xfrm>
            <a:off x="8206590" y="2296057"/>
            <a:ext cx="587299" cy="242944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1" name="AutoShape 53"/>
          <p:cNvSpPr>
            <a:spLocks noChangeArrowheads="1"/>
          </p:cNvSpPr>
          <p:nvPr/>
        </p:nvSpPr>
        <p:spPr bwMode="auto">
          <a:xfrm flipV="1">
            <a:off x="8793889" y="3377713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按累计充值额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2" name="箭头 1639"/>
          <p:cNvSpPr>
            <a:spLocks noChangeShapeType="1"/>
          </p:cNvSpPr>
          <p:nvPr/>
        </p:nvSpPr>
        <p:spPr bwMode="auto">
          <a:xfrm flipV="1">
            <a:off x="8206590" y="2766066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3" name="AutoShape 55"/>
          <p:cNvSpPr>
            <a:spLocks noChangeArrowheads="1"/>
          </p:cNvSpPr>
          <p:nvPr/>
        </p:nvSpPr>
        <p:spPr bwMode="auto">
          <a:xfrm flipV="1">
            <a:off x="8793095" y="2994719"/>
            <a:ext cx="1725388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按累计积分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4" name="箭头 1639"/>
          <p:cNvSpPr>
            <a:spLocks noChangeShapeType="1"/>
          </p:cNvSpPr>
          <p:nvPr/>
        </p:nvSpPr>
        <p:spPr bwMode="auto">
          <a:xfrm flipV="1">
            <a:off x="8206590" y="3104282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5" name="AutoShape 57"/>
          <p:cNvSpPr>
            <a:spLocks noChangeArrowheads="1"/>
          </p:cNvSpPr>
          <p:nvPr/>
        </p:nvSpPr>
        <p:spPr bwMode="auto">
          <a:xfrm flipV="1">
            <a:off x="8793889" y="3760706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按累计消费额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6" name="箭头 1639"/>
          <p:cNvSpPr>
            <a:spLocks noChangeShapeType="1"/>
          </p:cNvSpPr>
          <p:nvPr/>
        </p:nvSpPr>
        <p:spPr bwMode="auto">
          <a:xfrm>
            <a:off x="8206590" y="3240839"/>
            <a:ext cx="587299" cy="643086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47" name="AutoShape 59"/>
          <p:cNvSpPr>
            <a:spLocks noChangeArrowheads="1"/>
          </p:cNvSpPr>
          <p:nvPr/>
        </p:nvSpPr>
        <p:spPr bwMode="auto">
          <a:xfrm flipV="1">
            <a:off x="8793889" y="2611725"/>
            <a:ext cx="1723801" cy="360128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按使用时间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48" name="箭头 1639"/>
          <p:cNvSpPr>
            <a:spLocks noChangeShapeType="1"/>
          </p:cNvSpPr>
          <p:nvPr/>
        </p:nvSpPr>
        <p:spPr bwMode="auto">
          <a:xfrm>
            <a:off x="8206590" y="3240839"/>
            <a:ext cx="587299" cy="363621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0" name="箭头 1639"/>
          <p:cNvSpPr>
            <a:spLocks noChangeShapeType="1"/>
          </p:cNvSpPr>
          <p:nvPr/>
        </p:nvSpPr>
        <p:spPr bwMode="auto">
          <a:xfrm flipV="1">
            <a:off x="5976443" y="4486462"/>
            <a:ext cx="504759" cy="21492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4" name="箭头 1639"/>
          <p:cNvSpPr>
            <a:spLocks noChangeShapeType="1"/>
          </p:cNvSpPr>
          <p:nvPr/>
        </p:nvSpPr>
        <p:spPr bwMode="auto">
          <a:xfrm>
            <a:off x="5995490" y="4674395"/>
            <a:ext cx="502496" cy="96126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6" name="箭头 1639"/>
          <p:cNvSpPr>
            <a:spLocks noChangeShapeType="1"/>
          </p:cNvSpPr>
          <p:nvPr/>
        </p:nvSpPr>
        <p:spPr bwMode="auto">
          <a:xfrm>
            <a:off x="6005014" y="4702977"/>
            <a:ext cx="504759" cy="65173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7" name="AutoShape 70"/>
          <p:cNvSpPr>
            <a:spLocks noChangeArrowheads="1"/>
          </p:cNvSpPr>
          <p:nvPr/>
        </p:nvSpPr>
        <p:spPr bwMode="auto">
          <a:xfrm flipV="1">
            <a:off x="9120871" y="4736029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消费记录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58" name="箭头 1639"/>
          <p:cNvSpPr>
            <a:spLocks noChangeShapeType="1"/>
          </p:cNvSpPr>
          <p:nvPr/>
        </p:nvSpPr>
        <p:spPr bwMode="auto">
          <a:xfrm flipV="1">
            <a:off x="8719285" y="5072657"/>
            <a:ext cx="401586" cy="31281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59" name="AutoShape 72"/>
          <p:cNvSpPr>
            <a:spLocks noChangeArrowheads="1"/>
          </p:cNvSpPr>
          <p:nvPr/>
        </p:nvSpPr>
        <p:spPr bwMode="auto">
          <a:xfrm flipV="1">
            <a:off x="9149443" y="5310837"/>
            <a:ext cx="1725387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>
                <a:solidFill>
                  <a:schemeClr val="bg1"/>
                </a:solidFill>
                <a:ea typeface="微软雅黑" pitchFamily="34" charset="-122"/>
              </a:rPr>
              <a:t>统计报表</a:t>
            </a:r>
            <a:endParaRPr lang="zh-CN" altLang="en-US" sz="16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60" name="箭头 1639"/>
          <p:cNvSpPr>
            <a:spLocks noChangeShapeType="1"/>
          </p:cNvSpPr>
          <p:nvPr/>
        </p:nvSpPr>
        <p:spPr bwMode="auto">
          <a:xfrm>
            <a:off x="8705000" y="5387054"/>
            <a:ext cx="430156" cy="18895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61" name="AutoShape 69"/>
          <p:cNvCxnSpPr>
            <a:cxnSpLocks noChangeShapeType="1"/>
          </p:cNvCxnSpPr>
          <p:nvPr/>
        </p:nvCxnSpPr>
        <p:spPr bwMode="auto">
          <a:xfrm flipV="1">
            <a:off x="5978031" y="5355591"/>
            <a:ext cx="2726970" cy="47636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rgbClr val="FFC000"/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" name="文本框 1"/>
          <p:cNvSpPr txBox="1"/>
          <p:nvPr/>
        </p:nvSpPr>
        <p:spPr>
          <a:xfrm>
            <a:off x="525700" y="1059115"/>
            <a:ext cx="3416320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大数据不是大忽悠</a:t>
            </a:r>
            <a:endParaRPr lang="zh-CN" altLang="en-US" sz="2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想赚钱，就得这么干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会员体系</a:t>
            </a:r>
            <a:r>
              <a:rPr lang="en-US" altLang="zh-CN" sz="2800" b="1" dirty="0">
                <a:sym typeface="+mn-ea"/>
              </a:rPr>
              <a:t>+</a:t>
            </a:r>
            <a:r>
              <a:rPr lang="zh-CN" altLang="en-US" sz="2800" b="1" dirty="0">
                <a:sym typeface="+mn-ea"/>
              </a:rPr>
              <a:t>大数据</a:t>
            </a:r>
            <a:r>
              <a:rPr lang="en-US" altLang="zh-CN" sz="2800" b="1" dirty="0">
                <a:sym typeface="+mn-ea"/>
              </a:rPr>
              <a:t>=</a:t>
            </a:r>
            <a:r>
              <a:rPr lang="zh-CN" altLang="en-US" sz="2800" b="1" dirty="0">
                <a:sym typeface="+mn-ea"/>
              </a:rPr>
              <a:t>长期提款机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84" name="AutoShape 35"/>
          <p:cNvSpPr>
            <a:spLocks noChangeArrowheads="1"/>
          </p:cNvSpPr>
          <p:nvPr/>
        </p:nvSpPr>
        <p:spPr bwMode="auto">
          <a:xfrm flipV="1">
            <a:off x="6501678" y="2046762"/>
            <a:ext cx="1723801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3种积分类型选择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5" name="AutoShape 36"/>
          <p:cNvSpPr>
            <a:spLocks noChangeArrowheads="1"/>
          </p:cNvSpPr>
          <p:nvPr/>
        </p:nvSpPr>
        <p:spPr bwMode="auto">
          <a:xfrm flipV="1">
            <a:off x="6500885" y="2588225"/>
            <a:ext cx="1725388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自定义等级说明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6" name="AutoShape 39"/>
          <p:cNvSpPr>
            <a:spLocks noChangeArrowheads="1"/>
          </p:cNvSpPr>
          <p:nvPr/>
        </p:nvSpPr>
        <p:spPr bwMode="auto">
          <a:xfrm flipV="1">
            <a:off x="6501678" y="2996307"/>
            <a:ext cx="1723801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多种等级条件选择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7" name="AutoShape 40"/>
          <p:cNvSpPr>
            <a:spLocks noChangeArrowheads="1"/>
          </p:cNvSpPr>
          <p:nvPr/>
        </p:nvSpPr>
        <p:spPr bwMode="auto">
          <a:xfrm flipV="1">
            <a:off x="6501678" y="3445673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自定义特权次数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8" name="AutoShape 43"/>
          <p:cNvSpPr>
            <a:spLocks noChangeArrowheads="1"/>
          </p:cNvSpPr>
          <p:nvPr/>
        </p:nvSpPr>
        <p:spPr bwMode="auto">
          <a:xfrm flipV="1">
            <a:off x="6500885" y="3840417"/>
            <a:ext cx="1725387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自定义特权范围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89" name="AutoShape 61"/>
          <p:cNvSpPr>
            <a:spLocks noChangeArrowheads="1"/>
          </p:cNvSpPr>
          <p:nvPr/>
        </p:nvSpPr>
        <p:spPr bwMode="auto">
          <a:xfrm flipV="1">
            <a:off x="6500885" y="4314609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制定差异化优惠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0" name="AutoShape 63"/>
          <p:cNvSpPr>
            <a:spLocks noChangeArrowheads="1"/>
          </p:cNvSpPr>
          <p:nvPr/>
        </p:nvSpPr>
        <p:spPr bwMode="auto">
          <a:xfrm flipV="1">
            <a:off x="6501678" y="4725866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站内信管理、推送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1" name="AutoShape 65"/>
          <p:cNvSpPr>
            <a:spLocks noChangeArrowheads="1"/>
          </p:cNvSpPr>
          <p:nvPr/>
        </p:nvSpPr>
        <p:spPr bwMode="auto">
          <a:xfrm flipV="1">
            <a:off x="6501678" y="5145063"/>
            <a:ext cx="1723801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礼品管理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2" name="AutoShape 67"/>
          <p:cNvSpPr>
            <a:spLocks noChangeArrowheads="1"/>
          </p:cNvSpPr>
          <p:nvPr/>
        </p:nvSpPr>
        <p:spPr bwMode="auto">
          <a:xfrm flipV="1">
            <a:off x="6500885" y="5542030"/>
            <a:ext cx="1725388" cy="362034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节日关怀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3" name="AutoShape 19"/>
          <p:cNvSpPr>
            <a:spLocks noChangeArrowheads="1"/>
          </p:cNvSpPr>
          <p:nvPr/>
        </p:nvSpPr>
        <p:spPr bwMode="auto">
          <a:xfrm flipV="1">
            <a:off x="2519318" y="3172560"/>
            <a:ext cx="1287295" cy="557342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会员设置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4" name="AutoShape 20"/>
          <p:cNvSpPr>
            <a:spLocks noChangeArrowheads="1"/>
          </p:cNvSpPr>
          <p:nvPr/>
        </p:nvSpPr>
        <p:spPr bwMode="auto">
          <a:xfrm flipV="1">
            <a:off x="4269944" y="2339882"/>
            <a:ext cx="1725388" cy="43825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积分策略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5" name="AutoShape 21"/>
          <p:cNvSpPr>
            <a:spLocks noChangeArrowheads="1"/>
          </p:cNvSpPr>
          <p:nvPr/>
        </p:nvSpPr>
        <p:spPr bwMode="auto">
          <a:xfrm flipV="1">
            <a:off x="2535826" y="4511505"/>
            <a:ext cx="1287295" cy="57639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600" b="1" dirty="0">
                <a:solidFill>
                  <a:schemeClr val="bg1"/>
                </a:solidFill>
                <a:ea typeface="微软雅黑" pitchFamily="34" charset="-122"/>
              </a:rPr>
              <a:t>互动营销</a:t>
            </a:r>
            <a:endParaRPr lang="zh-CN" altLang="en-US" sz="16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6" name="AutoShape 22"/>
          <p:cNvSpPr>
            <a:spLocks noChangeArrowheads="1"/>
          </p:cNvSpPr>
          <p:nvPr/>
        </p:nvSpPr>
        <p:spPr bwMode="auto">
          <a:xfrm flipV="1">
            <a:off x="4269944" y="2963914"/>
            <a:ext cx="1725388" cy="360445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会员等级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7" name="AutoShape 23"/>
          <p:cNvSpPr>
            <a:spLocks noChangeArrowheads="1"/>
          </p:cNvSpPr>
          <p:nvPr/>
        </p:nvSpPr>
        <p:spPr bwMode="auto">
          <a:xfrm flipV="1">
            <a:off x="4269944" y="3657812"/>
            <a:ext cx="1725388" cy="395380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会员特权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8" name="AutoShape 27"/>
          <p:cNvSpPr>
            <a:spLocks noChangeArrowheads="1"/>
          </p:cNvSpPr>
          <p:nvPr/>
        </p:nvSpPr>
        <p:spPr bwMode="auto">
          <a:xfrm flipV="1">
            <a:off x="4269944" y="4419408"/>
            <a:ext cx="1725387" cy="436663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优惠活动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99" name="AutoShape 29"/>
          <p:cNvSpPr>
            <a:spLocks noChangeArrowheads="1"/>
          </p:cNvSpPr>
          <p:nvPr/>
        </p:nvSpPr>
        <p:spPr bwMode="auto">
          <a:xfrm flipV="1">
            <a:off x="4269944" y="5591254"/>
            <a:ext cx="1725388" cy="39379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 dirty="0">
                <a:solidFill>
                  <a:schemeClr val="bg1"/>
                </a:solidFill>
                <a:ea typeface="微软雅黑" pitchFamily="34" charset="-122"/>
              </a:rPr>
              <a:t>数据统计</a:t>
            </a:r>
            <a:endParaRPr lang="zh-CN" altLang="en-US" sz="1400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1" name="AutoShape 16"/>
          <p:cNvSpPr>
            <a:spLocks noChangeArrowheads="1"/>
          </p:cNvSpPr>
          <p:nvPr/>
        </p:nvSpPr>
        <p:spPr bwMode="auto">
          <a:xfrm flipV="1">
            <a:off x="788463" y="3226824"/>
            <a:ext cx="927772" cy="1747371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itchFamily="34" charset="-122"/>
              </a:rPr>
              <a:t>会</a:t>
            </a:r>
            <a:endParaRPr lang="zh-CN" altLang="en-US" sz="24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itchFamily="34" charset="-122"/>
              </a:rPr>
              <a:t>员</a:t>
            </a:r>
            <a:endParaRPr lang="zh-CN" altLang="en-US" sz="2400" b="1" dirty="0">
              <a:solidFill>
                <a:schemeClr val="bg1"/>
              </a:solidFill>
              <a:ea typeface="微软雅黑" pitchFamily="34" charset="-122"/>
            </a:endParaRPr>
          </a:p>
          <a:p>
            <a:pPr algn="ctr" eaLnBrk="1" hangingPunct="1"/>
            <a:r>
              <a:rPr lang="zh-CN" altLang="en-US" sz="2400" b="1" dirty="0">
                <a:solidFill>
                  <a:schemeClr val="bg1"/>
                </a:solidFill>
                <a:ea typeface="微软雅黑" pitchFamily="34" charset="-122"/>
              </a:rPr>
              <a:t>卡</a:t>
            </a:r>
            <a:endParaRPr lang="zh-CN" altLang="en-US" sz="2400" b="1" dirty="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02" name="AutoShape 17"/>
          <p:cNvSpPr>
            <a:spLocks noChangeArrowheads="1"/>
          </p:cNvSpPr>
          <p:nvPr/>
        </p:nvSpPr>
        <p:spPr bwMode="auto">
          <a:xfrm flipV="1">
            <a:off x="1830433" y="3285744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3" name="AutoShape 18"/>
          <p:cNvSpPr>
            <a:spLocks noChangeArrowheads="1"/>
          </p:cNvSpPr>
          <p:nvPr/>
        </p:nvSpPr>
        <p:spPr bwMode="auto">
          <a:xfrm flipV="1">
            <a:off x="1830434" y="4521166"/>
            <a:ext cx="668250" cy="360445"/>
          </a:xfrm>
          <a:custGeom>
            <a:avLst/>
            <a:gdLst>
              <a:gd name="T0" fmla="*/ 2147483646 w 21600"/>
              <a:gd name="T1" fmla="*/ 0 h 21600"/>
              <a:gd name="T2" fmla="*/ 0 w 21600"/>
              <a:gd name="T3" fmla="*/ 2147483646 h 21600"/>
              <a:gd name="T4" fmla="*/ 2147483646 w 21600"/>
              <a:gd name="T5" fmla="*/ 2147483646 h 21600"/>
              <a:gd name="T6" fmla="*/ 2147483646 w 21600"/>
              <a:gd name="T7" fmla="*/ 2147483646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rgbClr val="FFC000"/>
          </a:solidFill>
          <a:ln w="9525" cap="flat" cmpd="sng">
            <a:noFill/>
            <a:miter lim="800000"/>
          </a:ln>
        </p:spPr>
        <p:txBody>
          <a:bodyPr anchor="ctr"/>
          <a:lstStyle/>
          <a:p>
            <a:endParaRPr lang="zh-CN" altLang="en-US" sz="1400">
              <a:solidFill>
                <a:schemeClr val="bg1"/>
              </a:solidFill>
            </a:endParaRPr>
          </a:p>
        </p:txBody>
      </p:sp>
      <p:sp>
        <p:nvSpPr>
          <p:cNvPr id="104" name="箭头 1639"/>
          <p:cNvSpPr>
            <a:spLocks noChangeShapeType="1"/>
          </p:cNvSpPr>
          <p:nvPr/>
        </p:nvSpPr>
        <p:spPr bwMode="auto">
          <a:xfrm flipV="1">
            <a:off x="3797089" y="2661267"/>
            <a:ext cx="499997" cy="690723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5" name="箭头 1639"/>
          <p:cNvSpPr>
            <a:spLocks noChangeShapeType="1"/>
          </p:cNvSpPr>
          <p:nvPr/>
        </p:nvSpPr>
        <p:spPr bwMode="auto">
          <a:xfrm flipV="1">
            <a:off x="3800264" y="3226547"/>
            <a:ext cx="496822" cy="14767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6" name="箭头 1639"/>
          <p:cNvSpPr>
            <a:spLocks noChangeShapeType="1"/>
          </p:cNvSpPr>
          <p:nvPr/>
        </p:nvSpPr>
        <p:spPr bwMode="auto">
          <a:xfrm>
            <a:off x="3798676" y="3374219"/>
            <a:ext cx="469839" cy="43190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7" name="箭头 1639"/>
          <p:cNvSpPr>
            <a:spLocks noChangeShapeType="1"/>
          </p:cNvSpPr>
          <p:nvPr/>
        </p:nvSpPr>
        <p:spPr bwMode="auto">
          <a:xfrm flipV="1">
            <a:off x="3798676" y="4659811"/>
            <a:ext cx="469839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8" name="箭头 1639"/>
          <p:cNvSpPr>
            <a:spLocks noChangeShapeType="1"/>
          </p:cNvSpPr>
          <p:nvPr/>
        </p:nvSpPr>
        <p:spPr bwMode="auto">
          <a:xfrm>
            <a:off x="3800264" y="4840828"/>
            <a:ext cx="469839" cy="28899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09" name="箭头 1639"/>
          <p:cNvSpPr>
            <a:spLocks noChangeShapeType="1"/>
          </p:cNvSpPr>
          <p:nvPr/>
        </p:nvSpPr>
        <p:spPr bwMode="auto">
          <a:xfrm>
            <a:off x="3800264" y="4842417"/>
            <a:ext cx="468251" cy="809812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0" name="箭头 1639"/>
          <p:cNvSpPr>
            <a:spLocks noChangeShapeType="1"/>
          </p:cNvSpPr>
          <p:nvPr/>
        </p:nvSpPr>
        <p:spPr bwMode="auto">
          <a:xfrm flipV="1">
            <a:off x="6051046" y="2837520"/>
            <a:ext cx="399998" cy="20165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1" name="箭头 1639"/>
          <p:cNvSpPr>
            <a:spLocks noChangeShapeType="1"/>
          </p:cNvSpPr>
          <p:nvPr/>
        </p:nvSpPr>
        <p:spPr bwMode="auto">
          <a:xfrm flipV="1">
            <a:off x="6025649" y="2324639"/>
            <a:ext cx="401585" cy="19530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2" name="箭头 1639"/>
          <p:cNvSpPr>
            <a:spLocks noChangeShapeType="1"/>
          </p:cNvSpPr>
          <p:nvPr/>
        </p:nvSpPr>
        <p:spPr bwMode="auto">
          <a:xfrm>
            <a:off x="6051046" y="3040767"/>
            <a:ext cx="399998" cy="15878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3" name="箭头 1639"/>
          <p:cNvSpPr>
            <a:spLocks noChangeShapeType="1"/>
          </p:cNvSpPr>
          <p:nvPr/>
        </p:nvSpPr>
        <p:spPr bwMode="auto">
          <a:xfrm flipV="1">
            <a:off x="5995490" y="3626690"/>
            <a:ext cx="431744" cy="150848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4" name="箭头 1639"/>
          <p:cNvSpPr>
            <a:spLocks noChangeShapeType="1"/>
          </p:cNvSpPr>
          <p:nvPr/>
        </p:nvSpPr>
        <p:spPr bwMode="auto">
          <a:xfrm>
            <a:off x="6024061" y="3775949"/>
            <a:ext cx="399998" cy="20959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6" name="箭头 1639"/>
          <p:cNvSpPr>
            <a:spLocks noChangeShapeType="1"/>
          </p:cNvSpPr>
          <p:nvPr/>
        </p:nvSpPr>
        <p:spPr bwMode="auto">
          <a:xfrm flipV="1">
            <a:off x="8206590" y="1822872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18" name="箭头 1639"/>
          <p:cNvSpPr>
            <a:spLocks noChangeShapeType="1"/>
          </p:cNvSpPr>
          <p:nvPr/>
        </p:nvSpPr>
        <p:spPr bwMode="auto">
          <a:xfrm flipV="1">
            <a:off x="8206590" y="2161089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0" name="箭头 1639"/>
          <p:cNvSpPr>
            <a:spLocks noChangeShapeType="1"/>
          </p:cNvSpPr>
          <p:nvPr/>
        </p:nvSpPr>
        <p:spPr bwMode="auto">
          <a:xfrm>
            <a:off x="8206590" y="2296057"/>
            <a:ext cx="587299" cy="242944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2" name="箭头 1639"/>
          <p:cNvSpPr>
            <a:spLocks noChangeShapeType="1"/>
          </p:cNvSpPr>
          <p:nvPr/>
        </p:nvSpPr>
        <p:spPr bwMode="auto">
          <a:xfrm flipV="1">
            <a:off x="8206590" y="2766066"/>
            <a:ext cx="587299" cy="473185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4" name="箭头 1639"/>
          <p:cNvSpPr>
            <a:spLocks noChangeShapeType="1"/>
          </p:cNvSpPr>
          <p:nvPr/>
        </p:nvSpPr>
        <p:spPr bwMode="auto">
          <a:xfrm flipV="1">
            <a:off x="8206590" y="3104282"/>
            <a:ext cx="587299" cy="13496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6" name="箭头 1639"/>
          <p:cNvSpPr>
            <a:spLocks noChangeShapeType="1"/>
          </p:cNvSpPr>
          <p:nvPr/>
        </p:nvSpPr>
        <p:spPr bwMode="auto">
          <a:xfrm>
            <a:off x="8206590" y="3240839"/>
            <a:ext cx="587299" cy="643086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8" name="箭头 1639"/>
          <p:cNvSpPr>
            <a:spLocks noChangeShapeType="1"/>
          </p:cNvSpPr>
          <p:nvPr/>
        </p:nvSpPr>
        <p:spPr bwMode="auto">
          <a:xfrm>
            <a:off x="8206590" y="3240839"/>
            <a:ext cx="587299" cy="363621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29" name="箭头 1639"/>
          <p:cNvSpPr>
            <a:spLocks noChangeShapeType="1"/>
          </p:cNvSpPr>
          <p:nvPr/>
        </p:nvSpPr>
        <p:spPr bwMode="auto">
          <a:xfrm flipV="1">
            <a:off x="5976443" y="4486462"/>
            <a:ext cx="504759" cy="214926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1" name="箭头 1639"/>
          <p:cNvSpPr>
            <a:spLocks noChangeShapeType="1"/>
          </p:cNvSpPr>
          <p:nvPr/>
        </p:nvSpPr>
        <p:spPr bwMode="auto">
          <a:xfrm>
            <a:off x="5995490" y="4674395"/>
            <a:ext cx="502496" cy="961265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2" name="箭头 1639"/>
          <p:cNvSpPr>
            <a:spLocks noChangeShapeType="1"/>
          </p:cNvSpPr>
          <p:nvPr/>
        </p:nvSpPr>
        <p:spPr bwMode="auto">
          <a:xfrm>
            <a:off x="6005014" y="4702977"/>
            <a:ext cx="504759" cy="651739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3" name="AutoShape 70"/>
          <p:cNvSpPr>
            <a:spLocks noChangeArrowheads="1"/>
          </p:cNvSpPr>
          <p:nvPr/>
        </p:nvSpPr>
        <p:spPr bwMode="auto">
          <a:xfrm flipV="1">
            <a:off x="9120871" y="4736029"/>
            <a:ext cx="1723801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消费记录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34" name="箭头 1639"/>
          <p:cNvSpPr>
            <a:spLocks noChangeShapeType="1"/>
          </p:cNvSpPr>
          <p:nvPr/>
        </p:nvSpPr>
        <p:spPr bwMode="auto">
          <a:xfrm flipV="1">
            <a:off x="8719285" y="5072657"/>
            <a:ext cx="401586" cy="312810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135" name="AutoShape 72"/>
          <p:cNvSpPr>
            <a:spLocks noChangeArrowheads="1"/>
          </p:cNvSpPr>
          <p:nvPr/>
        </p:nvSpPr>
        <p:spPr bwMode="auto">
          <a:xfrm flipV="1">
            <a:off x="9149443" y="5310837"/>
            <a:ext cx="1725387" cy="360446"/>
          </a:xfrm>
          <a:prstGeom prst="flowChartAlternateProcess">
            <a:avLst/>
          </a:prstGeom>
          <a:solidFill>
            <a:srgbClr val="92D050"/>
          </a:solidFill>
          <a:ln w="9525">
            <a:noFill/>
            <a:miter lim="800000"/>
          </a:ln>
        </p:spPr>
        <p:txBody>
          <a:bodyPr rot="10800000" wrap="none" anchor="ctr"/>
          <a:lstStyle>
            <a:lvl1pPr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algn="ctr" eaLnBrk="1" hangingPunct="1"/>
            <a:r>
              <a:rPr lang="zh-CN" altLang="en-US" sz="1400">
                <a:solidFill>
                  <a:schemeClr val="bg1"/>
                </a:solidFill>
                <a:ea typeface="微软雅黑" pitchFamily="34" charset="-122"/>
              </a:rPr>
              <a:t>统计报表</a:t>
            </a:r>
            <a:endParaRPr lang="zh-CN" altLang="en-US" sz="1400">
              <a:solidFill>
                <a:schemeClr val="bg1"/>
              </a:solidFill>
              <a:ea typeface="微软雅黑" pitchFamily="34" charset="-122"/>
            </a:endParaRPr>
          </a:p>
        </p:txBody>
      </p:sp>
      <p:sp>
        <p:nvSpPr>
          <p:cNvPr id="136" name="箭头 1639"/>
          <p:cNvSpPr>
            <a:spLocks noChangeShapeType="1"/>
          </p:cNvSpPr>
          <p:nvPr/>
        </p:nvSpPr>
        <p:spPr bwMode="auto">
          <a:xfrm>
            <a:off x="8705000" y="5387054"/>
            <a:ext cx="430156" cy="188957"/>
          </a:xfrm>
          <a:prstGeom prst="line">
            <a:avLst/>
          </a:prstGeom>
          <a:noFill/>
          <a:ln w="9525">
            <a:solidFill>
              <a:schemeClr val="bg1">
                <a:lumMod val="75000"/>
              </a:schemeClr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/>
          </a:p>
        </p:txBody>
      </p:sp>
      <p:cxnSp>
        <p:nvCxnSpPr>
          <p:cNvPr id="137" name="AutoShape 69"/>
          <p:cNvCxnSpPr>
            <a:cxnSpLocks noChangeShapeType="1"/>
          </p:cNvCxnSpPr>
          <p:nvPr/>
        </p:nvCxnSpPr>
        <p:spPr bwMode="auto">
          <a:xfrm flipV="1">
            <a:off x="5978031" y="5355591"/>
            <a:ext cx="2726970" cy="476360"/>
          </a:xfrm>
          <a:prstGeom prst="bentConnector4">
            <a:avLst>
              <a:gd name="adj1" fmla="val 15764"/>
              <a:gd name="adj2" fmla="val -70394"/>
            </a:avLst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859061" y="5783932"/>
            <a:ext cx="101849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一款简单的”玩游戏送手机“活动：只需简单几步，就能引爆双十一节营销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9573284" y="796647"/>
            <a:ext cx="2021551" cy="1543698"/>
            <a:chOff x="14699" y="253"/>
            <a:chExt cx="4154" cy="3333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0" y="2393"/>
              <a:ext cx="1230" cy="1193"/>
            </a:xfrm>
            <a:prstGeom prst="rect">
              <a:avLst/>
            </a:prstGeom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23" y="1373"/>
              <a:ext cx="925" cy="925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969" y="1329"/>
              <a:ext cx="925" cy="925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22" y="254"/>
              <a:ext cx="924" cy="924"/>
            </a:xfrm>
            <a:prstGeom prst="rect">
              <a:avLst/>
            </a:prstGeom>
          </p:spPr>
        </p:pic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99" y="273"/>
              <a:ext cx="924" cy="924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28" y="253"/>
              <a:ext cx="925" cy="925"/>
            </a:xfrm>
            <a:prstGeom prst="rect">
              <a:avLst/>
            </a:prstGeom>
          </p:spPr>
        </p:pic>
      </p:grp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7" y="2252717"/>
            <a:ext cx="1455231" cy="268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43150" y="2277637"/>
            <a:ext cx="1579040" cy="2713348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620944" y="1816521"/>
            <a:ext cx="1299041" cy="31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活动首页                             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556173" y="1816521"/>
            <a:ext cx="1156184" cy="31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活动规则                             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383465" y="1816521"/>
            <a:ext cx="1238724" cy="31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中奖名单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7376469" y="1816521"/>
            <a:ext cx="1309200" cy="31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活动界面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298365" y="1827954"/>
            <a:ext cx="1208248" cy="3194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itchFamily="34" charset="-122"/>
                <a:ea typeface="微软雅黑" pitchFamily="34" charset="-122"/>
              </a:rPr>
              <a:t>中奖界面</a:t>
            </a:r>
            <a:endParaRPr lang="zh-CN" altLang="en-US" sz="14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90469" y="5104677"/>
            <a:ext cx="9337094" cy="372196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9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口碑营销怎么做？热闹小游戏玩起来！</a:t>
            </a:r>
            <a:endParaRPr lang="zh-CN" altLang="en-US" sz="2800" b="1" dirty="0"/>
          </a:p>
        </p:txBody>
      </p:sp>
      <p:sp>
        <p:nvSpPr>
          <p:cNvPr id="10" name="矩形 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AutoShape 2" descr="http://mmbiz.qpic.cn/mmbiz/TrKG0gPOPKY0znZRQ0qYEnrCQLklBTOfXSuQ8KLpqaEaDlUlA7ogCiazEO7icETriaav8SM4OicZBDKBSHSV5q0aog/640?wx_fmt=jpeg&amp;tp=webp&amp;wxfrom=5&amp;wx_lazy=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197" name="Picture 5" descr="http://www.iisp.com/design/images/solution/function/adv-chongwu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60" r="49569"/>
          <a:stretch>
            <a:fillRect/>
          </a:stretch>
        </p:blipFill>
        <p:spPr bwMode="auto">
          <a:xfrm>
            <a:off x="6981094" y="2277637"/>
            <a:ext cx="1558631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http://www.iisp.com/design/images/solution/function/adv-chongwu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3" r="25053"/>
          <a:stretch>
            <a:fillRect/>
          </a:stretch>
        </p:blipFill>
        <p:spPr bwMode="auto">
          <a:xfrm>
            <a:off x="9031939" y="2276585"/>
            <a:ext cx="1532356" cy="27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7" descr="http://mmbiz.qpic.cn/mmbiz/TrKG0gPOPKY0znZRQ0qYEnrCQLklBTOfRyayA0k2FbqjzS1O09KMnudRsWGVa4nsSB15Q8usHtBhEcYuuYIALA/640?wx_fmt=jpeg&amp;tp=webp&amp;wxfrom=5&amp;wx_lazy=1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45" name="Picture 2" descr="http://www.yaya.cn/images/logo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65" y="999490"/>
            <a:ext cx="1750695" cy="652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AutoShape 2" descr="http://mmbiz.qpic.cn/mmbiz/1VYrlniatdHH9LRkdibPXT4ibFKicsgKu1hIfwqamhK2AELEMjNneoTSiaYAtf27vjqLsPRoN0Orrp57whopa7Jd9LQ/640?wx_fmt=jpeg&amp;tp=webp&amp;wxfrom=5&amp;wx_lazy=1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196" name="Picture 4" descr="E:\TEMP\玩游戏送手机1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4191" y="2168325"/>
            <a:ext cx="1552557" cy="275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www.zbsale.com/images/201601/goods_img/383_P_145288723153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106" y="3485244"/>
            <a:ext cx="375385" cy="375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311946" y="1972298"/>
            <a:ext cx="2335474" cy="10492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82179" y="1972298"/>
            <a:ext cx="2335474" cy="104924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946" y="3177909"/>
            <a:ext cx="2335474" cy="1049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2179" y="3177909"/>
            <a:ext cx="2335474" cy="1049245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783766" y="1972426"/>
            <a:ext cx="517006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游戏不在乎多少，要的是新奇好玩！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>
              <a:spcAft>
                <a:spcPts val="600"/>
              </a:spcAft>
              <a:buFont typeface="Arial" pitchFamily="34" charset="0"/>
              <a:buChar char="•"/>
            </a:pP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5"/>
          <p:cNvSpPr txBox="1"/>
          <p:nvPr/>
        </p:nvSpPr>
        <p:spPr>
          <a:xfrm>
            <a:off x="1024177" y="4832473"/>
            <a:ext cx="10572600" cy="100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以红包、积分、优惠券、折扣卡等等为奖品激励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有诱惑力，更有转化率！</a:t>
            </a:r>
            <a:endParaRPr lang="zh-CN" altLang="en-US" sz="20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9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多款小游戏现已加入肯</a:t>
            </a:r>
            <a:r>
              <a:rPr lang="en-US" altLang="zh-CN" sz="2800" b="1" dirty="0">
                <a:sym typeface="+mn-ea"/>
              </a:rPr>
              <a:t>X</a:t>
            </a:r>
            <a:r>
              <a:rPr lang="zh-CN" altLang="en-US" sz="2800" b="1" dirty="0">
                <a:sym typeface="+mn-ea"/>
              </a:rPr>
              <a:t>基豪华午餐！</a:t>
            </a:r>
            <a:endParaRPr lang="zh-CN" altLang="en-US" sz="2800" b="1" dirty="0"/>
          </a:p>
        </p:txBody>
      </p:sp>
      <p:sp>
        <p:nvSpPr>
          <p:cNvPr id="8" name="矩形 7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13" name="文本框 12"/>
          <p:cNvSpPr txBox="1"/>
          <p:nvPr/>
        </p:nvSpPr>
        <p:spPr>
          <a:xfrm>
            <a:off x="-203808" y="2699375"/>
            <a:ext cx="4999656" cy="161582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在玩乐中完成营销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在奖励中实现销售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趣味传播，不招人烦</a:t>
            </a:r>
            <a:endParaRPr lang="en-US" altLang="zh-CN" dirty="0">
              <a:latin typeface="微软雅黑" pitchFamily="34" charset="-122"/>
              <a:ea typeface="微软雅黑" pitchFamily="34" charset="-122"/>
            </a:endParaRPr>
          </a:p>
          <a:p>
            <a:pPr marL="12001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dirty="0">
                <a:latin typeface="微软雅黑" pitchFamily="34" charset="-122"/>
                <a:ea typeface="微软雅黑" pitchFamily="34" charset="-122"/>
                <a:sym typeface="+mn-ea"/>
              </a:rPr>
              <a:t>高效消费转化，提升销售业绩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481298" y="225566"/>
            <a:ext cx="9603275" cy="618645"/>
          </a:xfrm>
        </p:spPr>
        <p:txBody>
          <a:bodyPr/>
          <a:lstStyle/>
          <a:p>
            <a:pPr algn="l"/>
            <a:r>
              <a:rPr lang="zh-CN" altLang="en-US" sz="2800" b="1" dirty="0"/>
              <a:t>这是一个神奇的互联网时代</a:t>
            </a:r>
            <a:endParaRPr lang="zh-CN" altLang="en-US" sz="2800" b="1" dirty="0"/>
          </a:p>
        </p:txBody>
      </p:sp>
      <p:sp>
        <p:nvSpPr>
          <p:cNvPr id="5" name="副标题 2"/>
          <p:cNvSpPr txBox="1"/>
          <p:nvPr/>
        </p:nvSpPr>
        <p:spPr bwMode="auto">
          <a:xfrm>
            <a:off x="1334123" y="5498892"/>
            <a:ext cx="8928100" cy="1149384"/>
          </a:xfrm>
          <a:prstGeom prst="rect">
            <a:avLst/>
          </a:prstGeom>
          <a:noFill/>
          <a:ln>
            <a:noFill/>
            <a:miter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4394" tIns="52197" rIns="104394" bIns="52197" numCol="1" anchor="t" anchorCtr="0" compatLnSpc="1"/>
          <a:lstStyle>
            <a:lvl1pPr marL="0" lvl="0" indent="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indent="-4572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indent="-9144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indent="-13716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indent="-1828800" algn="ctr" defTabSz="1044575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l" defTabSz="1044575" eaLnBrk="0" fontAlgn="base" latinLnBrk="0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00" b="0" i="0" u="non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044575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defRPr/>
            </a:pPr>
            <a:r>
              <a:rPr kumimoji="0" lang="zh-CN" altLang="en-US" sz="2400" b="0" i="0" u="none" strike="noStrike" kern="1200" cap="none" spc="0" normalizeH="0" baseline="0" noProof="1">
                <a:ln>
                  <a:noFill/>
                </a:ln>
                <a:solidFill>
                  <a:srgbClr val="000000">
                    <a:lumMod val="85000"/>
                    <a:lumOff val="15000"/>
                  </a:srgbClr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“互联网+”大潮正以前所未有之势</a:t>
            </a:r>
            <a:r>
              <a:rPr kumimoji="0" lang="zh-CN" altLang="en-US" sz="2800" b="0" i="0" u="none" strike="noStrike" kern="1200" cap="none" spc="0" normalizeH="0" baseline="0" noProof="1">
                <a:ln>
                  <a:noFill/>
                </a:ln>
                <a:solidFill>
                  <a:srgbClr val="333333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 </a:t>
            </a:r>
            <a:r>
              <a:rPr kumimoji="0" lang="zh-CN" altLang="en-US" sz="2800" b="1" i="0" u="none" strike="noStrike" kern="1200" cap="none" spc="0" normalizeH="0" baseline="0" noProof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席卷整个传统行业</a:t>
            </a:r>
            <a:endParaRPr kumimoji="0" lang="zh-CN" altLang="en-US" sz="2800" b="1" i="0" u="none" strike="noStrike" kern="1200" cap="none" spc="0" normalizeH="0" baseline="0" noProof="1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1542279" y="1770392"/>
            <a:ext cx="8991235" cy="2945753"/>
            <a:chOff x="1178" y="2714"/>
            <a:chExt cx="15872" cy="5418"/>
          </a:xfrm>
        </p:grpSpPr>
        <p:pic>
          <p:nvPicPr>
            <p:cNvPr id="17" name="图片 1" descr="1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607" t="34413" b="12595"/>
            <a:stretch>
              <a:fillRect/>
            </a:stretch>
          </p:blipFill>
          <p:spPr bwMode="auto">
            <a:xfrm>
              <a:off x="5002" y="4316"/>
              <a:ext cx="8393" cy="38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AutoShape 8"/>
            <p:cNvSpPr>
              <a:spLocks noChangeArrowheads="1"/>
            </p:cNvSpPr>
            <p:nvPr/>
          </p:nvSpPr>
          <p:spPr bwMode="gray">
            <a:xfrm>
              <a:off x="7374" y="2771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9" name="AutoShape 9"/>
            <p:cNvSpPr>
              <a:spLocks noChangeArrowheads="1"/>
            </p:cNvSpPr>
            <p:nvPr/>
          </p:nvSpPr>
          <p:spPr bwMode="gray">
            <a:xfrm>
              <a:off x="2557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0" name="AutoShape 10"/>
            <p:cNvSpPr>
              <a:spLocks noChangeArrowheads="1"/>
            </p:cNvSpPr>
            <p:nvPr/>
          </p:nvSpPr>
          <p:spPr bwMode="gray">
            <a:xfrm>
              <a:off x="1178" y="7124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1" name="AutoShape 11"/>
            <p:cNvSpPr>
              <a:spLocks noChangeArrowheads="1"/>
            </p:cNvSpPr>
            <p:nvPr/>
          </p:nvSpPr>
          <p:spPr bwMode="gray">
            <a:xfrm>
              <a:off x="12641" y="4169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C319"/>
                </a:gs>
                <a:gs pos="50000">
                  <a:srgbClr val="FFC319">
                    <a:gamma/>
                    <a:tint val="72549"/>
                    <a:invGamma/>
                  </a:srgbClr>
                </a:gs>
                <a:gs pos="100000">
                  <a:srgbClr val="FFC319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C319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2" name="AutoShape 12"/>
            <p:cNvSpPr>
              <a:spLocks noChangeArrowheads="1"/>
            </p:cNvSpPr>
            <p:nvPr/>
          </p:nvSpPr>
          <p:spPr bwMode="gray">
            <a:xfrm>
              <a:off x="13810" y="7152"/>
              <a:ext cx="3240" cy="849"/>
            </a:xfrm>
            <a:prstGeom prst="roundRect">
              <a:avLst>
                <a:gd name="adj" fmla="val 7574"/>
              </a:avLst>
            </a:prstGeom>
            <a:gradFill rotWithShape="1">
              <a:gsLst>
                <a:gs pos="0">
                  <a:srgbClr val="FF6161"/>
                </a:gs>
                <a:gs pos="50000">
                  <a:srgbClr val="FF6161">
                    <a:gamma/>
                    <a:tint val="72549"/>
                    <a:invGamma/>
                  </a:srgbClr>
                </a:gs>
                <a:gs pos="100000">
                  <a:srgbClr val="FF6161"/>
                </a:gs>
              </a:gsLst>
              <a:lin ang="2700000" scaled="1"/>
            </a:gradFill>
            <a:ln w="28575" cap="rnd">
              <a:prstDash val="sysDot"/>
              <a:round/>
            </a:ln>
            <a:effectLst/>
            <a:scene3d>
              <a:camera prst="legacyObliqueTopRight"/>
              <a:lightRig rig="legacyFlat3" dir="b"/>
            </a:scene3d>
            <a:sp3d extrusionH="430200" prstMaterial="legacyMatte">
              <a:bevelT w="13500" h="13500" prst="angle"/>
              <a:bevelB w="13500" h="13500" prst="angle"/>
              <a:extrusionClr>
                <a:srgbClr val="FF6161"/>
              </a:extrusionClr>
            </a:sp3d>
          </p:spPr>
          <p:txBody>
            <a:bodyPr wrap="none" anchor="ctr">
              <a:flatTx/>
            </a:bodyPr>
            <a:lstStyle/>
            <a:p>
              <a:pPr marL="0" marR="0" lvl="0" indent="0" algn="ctr" defTabSz="914400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DF58D"/>
                </a:buClr>
                <a:buSzTx/>
                <a:buFont typeface="Wingdings" pitchFamily="2" charset="2"/>
                <a:buChar char="§"/>
                <a:defRPr/>
              </a:pPr>
              <a:endPara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23" name="TextBox 11"/>
            <p:cNvSpPr txBox="1"/>
            <p:nvPr/>
          </p:nvSpPr>
          <p:spPr>
            <a:xfrm>
              <a:off x="7567" y="2714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互联网商业模式日渐成熟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4" name="TextBox 12"/>
            <p:cNvSpPr txBox="1"/>
            <p:nvPr/>
          </p:nvSpPr>
          <p:spPr>
            <a:xfrm>
              <a:off x="2824" y="4295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大数据时代来到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5" name="TextBox 13"/>
            <p:cNvSpPr txBox="1"/>
            <p:nvPr/>
          </p:nvSpPr>
          <p:spPr>
            <a:xfrm>
              <a:off x="1445" y="7261"/>
              <a:ext cx="2734" cy="5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新媒体营销变革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6" name="TextBox 14"/>
            <p:cNvSpPr txBox="1"/>
            <p:nvPr/>
          </p:nvSpPr>
          <p:spPr>
            <a:xfrm>
              <a:off x="12908" y="416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移动互联网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发展迅猛</a:t>
              </a:r>
              <a:endParaRPr lang="en-US" altLang="zh-CN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27" name="TextBox 15"/>
            <p:cNvSpPr txBox="1"/>
            <p:nvPr/>
          </p:nvSpPr>
          <p:spPr>
            <a:xfrm>
              <a:off x="14003" y="7131"/>
              <a:ext cx="2734" cy="9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14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电商对传统行业冲击逐年增加</a:t>
              </a:r>
              <a:endParaRPr lang="zh-CN" altLang="en-US" sz="14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28" name="矩形 27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>
              <a:solidFill>
                <a:srgbClr val="4073B4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science.china.com.cn/images/attachement/jpg/site555/20151104/00a0d1a5abde17a3eb4b3e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90" y="3771265"/>
            <a:ext cx="3203575" cy="2284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环形箭头 5"/>
          <p:cNvSpPr/>
          <p:nvPr/>
        </p:nvSpPr>
        <p:spPr>
          <a:xfrm rot="7456773">
            <a:off x="4020850" y="1572553"/>
            <a:ext cx="2978205" cy="3454674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4BACC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8" name="环形箭头 7"/>
          <p:cNvSpPr/>
          <p:nvPr/>
        </p:nvSpPr>
        <p:spPr bwMode="auto">
          <a:xfrm rot="18256773">
            <a:off x="4577499" y="2043966"/>
            <a:ext cx="2978150" cy="3454400"/>
          </a:xfrm>
          <a:prstGeom prst="circularArrow">
            <a:avLst>
              <a:gd name="adj1" fmla="val 2688"/>
              <a:gd name="adj2" fmla="val 799817"/>
              <a:gd name="adj3" fmla="val 20557041"/>
              <a:gd name="adj4" fmla="val 14258760"/>
              <a:gd name="adj5" fmla="val 5834"/>
            </a:avLst>
          </a:prstGeom>
          <a:solidFill>
            <a:srgbClr val="F79646"/>
          </a:solidFill>
          <a:ln w="254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软雅黑" pitchFamily="34" charset="-122"/>
              <a:ea typeface="微软雅黑" pitchFamily="34" charset="-122"/>
              <a:cs typeface="+mn-cs"/>
            </a:endParaRPr>
          </a:p>
        </p:txBody>
      </p:sp>
      <p:sp>
        <p:nvSpPr>
          <p:cNvPr id="15" name="文本框 12"/>
          <p:cNvSpPr txBox="1"/>
          <p:nvPr/>
        </p:nvSpPr>
        <p:spPr>
          <a:xfrm>
            <a:off x="711803" y="1499222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网络广告投放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网络软文宣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传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电子邮件发送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SEO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搜索引擎优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化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论坛社区发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帖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博客推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广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6" name="文本框 12"/>
          <p:cNvSpPr txBox="1"/>
          <p:nvPr/>
        </p:nvSpPr>
        <p:spPr>
          <a:xfrm>
            <a:off x="720836" y="1076547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线上推广方式</a:t>
            </a:r>
            <a:endParaRPr lang="en-US" altLang="zh-CN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7" name="文本框 12"/>
          <p:cNvSpPr txBox="1"/>
          <p:nvPr/>
        </p:nvSpPr>
        <p:spPr>
          <a:xfrm>
            <a:off x="7957929" y="4012034"/>
            <a:ext cx="2968743" cy="227754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lvl="2" indent="-285750" algn="l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大型路演活动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小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型宣传摊位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 smtClean="0">
                <a:latin typeface="微软雅黑" pitchFamily="34" charset="-122"/>
                <a:ea typeface="微软雅黑" pitchFamily="34" charset="-122"/>
              </a:rPr>
              <a:t>DM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传单派发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校园讲座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行业交流会议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联</a:t>
            </a:r>
            <a:r>
              <a:rPr lang="zh-CN" altLang="en-US" sz="1600" dirty="0" smtClean="0">
                <a:latin typeface="微软雅黑" pitchFamily="34" charset="-122"/>
                <a:ea typeface="微软雅黑" pitchFamily="34" charset="-122"/>
              </a:rPr>
              <a:t>合品牌合作推广</a:t>
            </a:r>
            <a:endParaRPr lang="en-US" altLang="zh-CN" sz="1600" dirty="0" smtClean="0">
              <a:latin typeface="微软雅黑" pitchFamily="34" charset="-122"/>
              <a:ea typeface="微软雅黑" pitchFamily="34" charset="-122"/>
            </a:endParaRPr>
          </a:p>
          <a:p>
            <a:pPr marL="285750" lvl="2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……</a:t>
            </a:r>
            <a:endParaRPr lang="zh-CN" altLang="en-US" sz="1600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7915531" y="3596536"/>
            <a:ext cx="2173824" cy="415498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lvl="2" algn="l">
              <a:spcAft>
                <a:spcPts val="600"/>
              </a:spcAft>
            </a:pPr>
            <a:r>
              <a:rPr lang="zh-CN" altLang="en-US" b="1" dirty="0" smtClean="0">
                <a:solidFill>
                  <a:srgbClr val="0070C0"/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线下推广方式</a:t>
            </a:r>
            <a:endParaRPr lang="en-US" altLang="zh-CN" b="1" dirty="0">
              <a:solidFill>
                <a:srgbClr val="0070C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TextBox 2"/>
          <p:cNvSpPr txBox="1"/>
          <p:nvPr/>
        </p:nvSpPr>
        <p:spPr>
          <a:xfrm>
            <a:off x="4921987" y="3147645"/>
            <a:ext cx="18169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转化提升热度</a:t>
            </a:r>
            <a:endParaRPr lang="en-US" altLang="zh-CN" b="1" dirty="0" smtClean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b="1" dirty="0">
                <a:latin typeface="微软雅黑" pitchFamily="34" charset="-122"/>
                <a:ea typeface="微软雅黑" pitchFamily="34" charset="-122"/>
              </a:rPr>
              <a:t>流</a:t>
            </a:r>
            <a:r>
              <a:rPr lang="zh-CN" altLang="en-US" b="1" dirty="0" smtClean="0">
                <a:latin typeface="微软雅黑" pitchFamily="34" charset="-122"/>
                <a:ea typeface="微软雅黑" pitchFamily="34" charset="-122"/>
              </a:rPr>
              <a:t>量带动销量</a:t>
            </a:r>
            <a:endParaRPr lang="zh-CN" altLang="en-US" b="1" dirty="0" smtClean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线上推广＆线下推广，双线发力！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0" name="图片 19" descr="Img38983204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15275" y="1075690"/>
            <a:ext cx="3514090" cy="234315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43"/>
          <p:cNvGrpSpPr/>
          <p:nvPr/>
        </p:nvGrpSpPr>
        <p:grpSpPr bwMode="auto">
          <a:xfrm rot="0">
            <a:off x="4520565" y="1970405"/>
            <a:ext cx="1750060" cy="1684655"/>
            <a:chOff x="5217600" y="3058600"/>
            <a:chExt cx="1116000" cy="116245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isometricOffAxis1Top"/>
            <a:lightRig rig="contrasting" dir="t"/>
          </a:scene3d>
        </p:grpSpPr>
        <p:sp>
          <p:nvSpPr>
            <p:cNvPr id="5" name="Oval 2"/>
            <p:cNvSpPr>
              <a:spLocks noChangeAspect="1" noChangeArrowheads="1"/>
            </p:cNvSpPr>
            <p:nvPr/>
          </p:nvSpPr>
          <p:spPr bwMode="auto">
            <a:xfrm>
              <a:off x="5217600" y="3058600"/>
              <a:ext cx="1116000" cy="1162454"/>
            </a:xfrm>
            <a:prstGeom prst="ellipse">
              <a:avLst/>
            </a:prstGeom>
            <a:gradFill flip="none" rotWithShape="1">
              <a:gsLst>
                <a:gs pos="0">
                  <a:srgbClr val="FFCF01"/>
                </a:gs>
                <a:gs pos="90000">
                  <a:srgbClr val="E22000"/>
                </a:gs>
              </a:gsLst>
              <a:lin ang="2700000" scaled="1"/>
              <a:tileRect/>
            </a:gradFill>
            <a:ln w="25400" cmpd="sng">
              <a:solidFill>
                <a:srgbClr val="FF6600"/>
              </a:solidFill>
            </a:ln>
            <a:effectLst>
              <a:outerShdw blurRad="225425" dist="38100" dir="5220000" algn="ctr">
                <a:srgbClr val="000000">
                  <a:alpha val="33000"/>
                </a:srgbClr>
              </a:outerShdw>
            </a:effectLst>
            <a:sp3d extrusionH="12700" contourW="12700" prstMaterial="powder">
              <a:bevelT w="165100" h="101600" prst="artDeco"/>
              <a:bevelB w="120650" h="133350" prst="artDeco"/>
              <a:extrusionClr>
                <a:srgbClr val="003300"/>
              </a:extrusionClr>
              <a:contourClr>
                <a:schemeClr val="bg1"/>
              </a:contourClr>
            </a:sp3d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0" fontAlgn="ctr" hangingPunct="0">
                <a:spcBef>
                  <a:spcPts val="0"/>
                </a:spcBef>
                <a:spcAft>
                  <a:spcPts val="0"/>
                </a:spcAft>
                <a:buClr>
                  <a:srgbClr val="FF0000"/>
                </a:buClr>
                <a:buSzPct val="70000"/>
                <a:defRPr/>
              </a:pPr>
              <a:endParaRPr lang="fr-FR" altLang="zh-CN" sz="16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" name="椭圆 5"/>
            <p:cNvSpPr/>
            <p:nvPr/>
          </p:nvSpPr>
          <p:spPr>
            <a:xfrm rot="19388639">
              <a:off x="5222559" y="3125763"/>
              <a:ext cx="755574" cy="540757"/>
            </a:xfrm>
            <a:prstGeom prst="ellipse">
              <a:avLst/>
            </a:prstGeom>
            <a:gradFill flip="none" rotWithShape="1">
              <a:gsLst>
                <a:gs pos="0">
                  <a:schemeClr val="bg1"/>
                </a:gs>
                <a:gs pos="45000">
                  <a:schemeClr val="bg1">
                    <a:alpha val="0"/>
                  </a:schemeClr>
                </a:gs>
              </a:gsLst>
              <a:lin ang="5400000" scaled="1"/>
              <a:tileRect/>
            </a:gradFill>
            <a:ln cmpd="sng">
              <a:solidFill>
                <a:srgbClr val="FF6600"/>
              </a:solidFill>
            </a:ln>
            <a:sp3d extrusionH="12700" contourW="12700" prstMaterial="powder">
              <a:bevelT w="165100" h="101600" prst="artDeco"/>
              <a:bevelB w="120650" h="133350" prst="artDeco"/>
              <a:extrusionClr>
                <a:srgbClr val="0033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  <p:sp>
          <p:nvSpPr>
            <p:cNvPr id="7" name="椭圆 6"/>
            <p:cNvSpPr/>
            <p:nvPr/>
          </p:nvSpPr>
          <p:spPr>
            <a:xfrm>
              <a:off x="5327131" y="3179241"/>
              <a:ext cx="846138" cy="849318"/>
            </a:xfrm>
            <a:prstGeom prst="ellipse">
              <a:avLst/>
            </a:prstGeom>
            <a:gradFill flip="none" rotWithShape="1">
              <a:gsLst>
                <a:gs pos="10000">
                  <a:srgbClr val="FFC000">
                    <a:alpha val="60000"/>
                  </a:srgbClr>
                </a:gs>
                <a:gs pos="70000">
                  <a:schemeClr val="bg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cmpd="sng">
              <a:solidFill>
                <a:srgbClr val="FF6600"/>
              </a:solidFill>
            </a:ln>
            <a:sp3d extrusionH="12700" contourW="12700" prstMaterial="powder">
              <a:bevelT w="165100" h="101600" prst="artDeco"/>
              <a:bevelB w="120650" h="133350" prst="artDeco"/>
              <a:extrusionClr>
                <a:srgbClr val="003300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dirty="0">
                <a:solidFill>
                  <a:srgbClr val="FFFFFF"/>
                </a:solidFill>
                <a:ea typeface="微软雅黑" pitchFamily="34" charset="-122"/>
              </a:endParaRPr>
            </a:p>
          </p:txBody>
        </p:sp>
      </p:grpSp>
      <p:sp>
        <p:nvSpPr>
          <p:cNvPr id="24" name="左箭头 23"/>
          <p:cNvSpPr/>
          <p:nvPr/>
        </p:nvSpPr>
        <p:spPr>
          <a:xfrm rot="12430434">
            <a:off x="5758180" y="3025140"/>
            <a:ext cx="1803400" cy="452120"/>
          </a:xfrm>
          <a:prstGeom prst="leftArrow">
            <a:avLst/>
          </a:prstGeom>
          <a:solidFill>
            <a:srgbClr val="0070C0"/>
          </a:solidFill>
          <a:ln w="25400">
            <a:noFill/>
          </a:ln>
          <a:effectLst/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5" name="左箭头 24"/>
          <p:cNvSpPr/>
          <p:nvPr/>
        </p:nvSpPr>
        <p:spPr>
          <a:xfrm rot="14094703">
            <a:off x="5262245" y="3486150"/>
            <a:ext cx="1736090" cy="469265"/>
          </a:xfrm>
          <a:prstGeom prst="leftArrow">
            <a:avLst/>
          </a:prstGeom>
          <a:solidFill>
            <a:srgbClr val="0070C0"/>
          </a:solidFill>
          <a:ln w="25400">
            <a:noFill/>
          </a:ln>
          <a:effectLst/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6" name="左箭头 25"/>
          <p:cNvSpPr/>
          <p:nvPr/>
        </p:nvSpPr>
        <p:spPr>
          <a:xfrm rot="17640183">
            <a:off x="4091940" y="3486150"/>
            <a:ext cx="1736090" cy="469265"/>
          </a:xfrm>
          <a:prstGeom prst="leftArrow">
            <a:avLst/>
          </a:prstGeom>
          <a:solidFill>
            <a:srgbClr val="0070C0"/>
          </a:solidFill>
          <a:ln w="25400">
            <a:noFill/>
          </a:ln>
          <a:effectLst/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b="1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7" name="左箭头 26"/>
          <p:cNvSpPr/>
          <p:nvPr/>
        </p:nvSpPr>
        <p:spPr>
          <a:xfrm rot="20254978">
            <a:off x="3312160" y="3013075"/>
            <a:ext cx="1803400" cy="452120"/>
          </a:xfrm>
          <a:prstGeom prst="leftArrow">
            <a:avLst/>
          </a:prstGeom>
          <a:solidFill>
            <a:srgbClr val="0070C0"/>
          </a:solidFill>
          <a:ln w="25400">
            <a:noFill/>
          </a:ln>
          <a:effectLst/>
          <a:scene3d>
            <a:camera prst="orthographicFront"/>
            <a:lightRig rig="flat" dir="t"/>
          </a:scene3d>
          <a:sp3d contourW="19050">
            <a:bevelT prst="convex"/>
            <a:bevelB w="0" h="0"/>
            <a:contourClr>
              <a:srgbClr val="AFEAFF"/>
            </a:contourClr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ctr" hangingPunct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70000"/>
              <a:buFont typeface="Wingdings" pitchFamily="2" charset="2"/>
              <a:buChar char="u"/>
              <a:defRPr/>
            </a:pPr>
            <a:endParaRPr lang="zh-CN" altLang="en-US" sz="1600" b="1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8" name="矩形 87"/>
          <p:cNvSpPr>
            <a:spLocks noChangeArrowheads="1"/>
          </p:cNvSpPr>
          <p:nvPr/>
        </p:nvSpPr>
        <p:spPr bwMode="auto">
          <a:xfrm>
            <a:off x="662305" y="3720465"/>
            <a:ext cx="2632075" cy="12058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问答营销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  <a:p>
            <a:pPr indent="0" eaLnBrk="0" fontAlgn="ctr" hangingPunct="0">
              <a:buClr>
                <a:srgbClr val="FF0000"/>
              </a:buClr>
              <a:buSzPct val="70000"/>
              <a:buFont typeface="Arial" pitchFamily="34" charset="0"/>
              <a:buNone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平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台选择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: 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百度知道、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SOSO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问问、天涯问答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  <a:p>
            <a:pPr indent="0" eaLnBrk="0" fontAlgn="ctr" hangingPunct="0">
              <a:buClr>
                <a:srgbClr val="FF0000"/>
              </a:buClr>
              <a:buSzPct val="70000"/>
              <a:buFont typeface="Arial" pitchFamily="34" charset="0"/>
              <a:buNone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话题选择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：针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对多元学习方法专业的课程及优势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9" name="矩形 87"/>
          <p:cNvSpPr>
            <a:spLocks noChangeArrowheads="1"/>
          </p:cNvSpPr>
          <p:nvPr/>
        </p:nvSpPr>
        <p:spPr bwMode="auto">
          <a:xfrm>
            <a:off x="3442335" y="4911090"/>
            <a:ext cx="2828290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论坛炒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作</a:t>
            </a:r>
            <a:endParaRPr lang="en-US" altLang="zh-CN" sz="1600" b="1" dirty="0" smtClean="0">
              <a:latin typeface="微软雅黑" pitchFamily="34" charset="-122"/>
              <a:ea typeface="微软雅黑" pitchFamily="34" charset="-122"/>
            </a:endParaRPr>
          </a:p>
          <a:p>
            <a:pPr indent="0" eaLnBrk="0" fontAlgn="ctr" hangingPunct="0">
              <a:buClr>
                <a:srgbClr val="FF0000"/>
              </a:buClr>
              <a:buSzPct val="70000"/>
              <a:buFont typeface="Arial" pitchFamily="34" charset="0"/>
              <a:buNone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在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天涯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论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坛，学点啥，大粤网，友团网、鹏城社区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等各大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论坛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上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投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放有诱惑力的帖子，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吸引消费者打开链接，并进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入企业网站页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面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87"/>
          <p:cNvSpPr>
            <a:spLocks noChangeArrowheads="1"/>
          </p:cNvSpPr>
          <p:nvPr/>
        </p:nvSpPr>
        <p:spPr bwMode="auto">
          <a:xfrm>
            <a:off x="6723380" y="4577080"/>
            <a:ext cx="2522855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软文发布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  <a:p>
            <a:pPr indent="0" eaLnBrk="0" fontAlgn="ctr" hangingPunct="0">
              <a:buClr>
                <a:srgbClr val="FF0000"/>
              </a:buClr>
              <a:buSzPct val="70000"/>
              <a:buFont typeface="Arial" pitchFamily="34" charset="0"/>
              <a:buNone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在新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浪、网易、搜狐、凤凰网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等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门</a:t>
            </a: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户网站发布多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元学习方法的新闻报道、标题如面试外企如此轻松等具有趣味、新奇的标题引起网民的点击关注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1" name="矩形 87"/>
          <p:cNvSpPr>
            <a:spLocks noChangeArrowheads="1"/>
          </p:cNvSpPr>
          <p:nvPr/>
        </p:nvSpPr>
        <p:spPr bwMode="auto">
          <a:xfrm>
            <a:off x="7904480" y="3107690"/>
            <a:ext cx="3549650" cy="9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 smtClean="0">
                <a:latin typeface="微软雅黑" pitchFamily="34" charset="-122"/>
                <a:ea typeface="微软雅黑" pitchFamily="34" charset="-122"/>
              </a:rPr>
              <a:t>4.</a:t>
            </a:r>
            <a:r>
              <a:rPr lang="zh-CN" altLang="en-US" sz="1600" b="1" dirty="0" smtClean="0">
                <a:latin typeface="微软雅黑" pitchFamily="34" charset="-122"/>
                <a:ea typeface="微软雅黑" pitchFamily="34" charset="-122"/>
              </a:rPr>
              <a:t> 搜索引擎优化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eaLnBrk="0" fontAlgn="ctr" hangingPunct="0">
              <a:buClr>
                <a:srgbClr val="FF0000"/>
              </a:buClr>
              <a:buSzPct val="70000"/>
            </a:pPr>
            <a:r>
              <a:rPr lang="zh-CN" altLang="en-US" sz="1400" dirty="0" smtClean="0">
                <a:latin typeface="微软雅黑" pitchFamily="34" charset="-122"/>
                <a:ea typeface="微软雅黑" pitchFamily="34" charset="-122"/>
              </a:rPr>
              <a:t>通过付费广告、关键字内容等方法，把网站主要关键字做到百度首页搜索位置，便于用户点击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2" name="Picture 2" descr="http://s9.sinaimg.cn/mw690/56c92245tdf60e701ca58&amp;690"/>
          <p:cNvPicPr>
            <a:picLocks noChangeAspect="1" noChangeArrowheads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39"/>
          <a:stretch>
            <a:fillRect/>
          </a:stretch>
        </p:blipFill>
        <p:spPr bwMode="auto">
          <a:xfrm>
            <a:off x="4407535" y="1532255"/>
            <a:ext cx="2080260" cy="1167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图片 29" descr="png素材 (258)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010" y="2521585"/>
            <a:ext cx="425450" cy="40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矩形 33"/>
          <p:cNvSpPr/>
          <p:nvPr/>
        </p:nvSpPr>
        <p:spPr>
          <a:xfrm>
            <a:off x="4049395" y="1051560"/>
            <a:ext cx="2837815" cy="840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● </a:t>
            </a: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锁定</a:t>
            </a:r>
            <a:r>
              <a:rPr lang="en-US" altLang="zh-CN" sz="1600" dirty="0">
                <a:latin typeface="微软雅黑" pitchFamily="34" charset="-122"/>
                <a:ea typeface="微软雅黑" pitchFamily="34" charset="-122"/>
              </a:rPr>
              <a:t>18-35</a:t>
            </a:r>
            <a:r>
              <a:rPr lang="zh-CN" altLang="en-US" sz="1600" dirty="0">
                <a:latin typeface="微软雅黑" pitchFamily="34" charset="-122"/>
                <a:ea typeface="微软雅黑" pitchFamily="34" charset="-122"/>
              </a:rPr>
              <a:t>岁的人群，以趣味互动的广告形式进行宣传推广</a:t>
            </a:r>
            <a:endParaRPr lang="zh-CN" altLang="en-US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35" name="Picture 4" descr="http://www.zesmob.com/wp-content/uploads/2016/05/%E7%9F%A5%E9%81%93%E9%97%AE%E7%AD%94-201605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219" y="3327141"/>
            <a:ext cx="2213812" cy="39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img.ithome.com/newsuploadfiles/2015/5/20150505_084338_2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2015" y="5383028"/>
            <a:ext cx="1675605" cy="771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8" descr="http://upload.chinaz.com/2016/0706/636034226447614547245798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1800" y="4758690"/>
            <a:ext cx="1285875" cy="1360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0" descr="http://www.panoeade.com/zb_users/upload/2016/06/201606041465025107129973.pn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7" b="15689"/>
          <a:stretch>
            <a:fillRect/>
          </a:stretch>
        </p:blipFill>
        <p:spPr bwMode="auto">
          <a:xfrm>
            <a:off x="8132937" y="2355897"/>
            <a:ext cx="2447268" cy="79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线上推广怎么做？</a:t>
            </a:r>
            <a:endParaRPr lang="en-US" altLang="zh-CN" sz="2800" b="1" dirty="0"/>
          </a:p>
        </p:txBody>
      </p:sp>
      <p:sp>
        <p:nvSpPr>
          <p:cNvPr id="40" name="矩形 3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E:\TEMP\20150307114950_372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1735" y="1183640"/>
            <a:ext cx="2807970" cy="1653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3"/>
          <p:cNvGrpSpPr/>
          <p:nvPr/>
        </p:nvGrpSpPr>
        <p:grpSpPr bwMode="auto">
          <a:xfrm>
            <a:off x="4519930" y="1276985"/>
            <a:ext cx="2775585" cy="2794000"/>
            <a:chOff x="0" y="0"/>
            <a:chExt cx="4294909" cy="4322618"/>
          </a:xfrm>
        </p:grpSpPr>
        <p:grpSp>
          <p:nvGrpSpPr>
            <p:cNvPr id="6" name="Group 4"/>
            <p:cNvGrpSpPr/>
            <p:nvPr/>
          </p:nvGrpSpPr>
          <p:grpSpPr bwMode="auto">
            <a:xfrm>
              <a:off x="0" y="0"/>
              <a:ext cx="4294909" cy="4322618"/>
              <a:chOff x="0" y="0"/>
              <a:chExt cx="4294909" cy="4322618"/>
            </a:xfrm>
          </p:grpSpPr>
          <p:sp>
            <p:nvSpPr>
              <p:cNvPr id="13" name="椭圆 2"/>
              <p:cNvSpPr>
                <a:spLocks noChangeArrowheads="1"/>
              </p:cNvSpPr>
              <p:nvPr/>
            </p:nvSpPr>
            <p:spPr bwMode="auto">
              <a:xfrm>
                <a:off x="166715" y="0"/>
                <a:ext cx="3893204" cy="3892419"/>
              </a:xfrm>
              <a:prstGeom prst="ellipse">
                <a:avLst/>
              </a:prstGeom>
              <a:noFill/>
              <a:ln w="152400">
                <a:solidFill>
                  <a:srgbClr val="BCBCBC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4" name="椭圆 11"/>
              <p:cNvSpPr>
                <a:spLocks noChangeArrowheads="1"/>
              </p:cNvSpPr>
              <p:nvPr/>
            </p:nvSpPr>
            <p:spPr bwMode="auto">
              <a:xfrm flipH="1">
                <a:off x="0" y="734988"/>
                <a:ext cx="609702" cy="60958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58AD96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" name="椭圆 12"/>
              <p:cNvSpPr>
                <a:spLocks noChangeArrowheads="1"/>
              </p:cNvSpPr>
              <p:nvPr/>
            </p:nvSpPr>
            <p:spPr bwMode="auto">
              <a:xfrm flipH="1">
                <a:off x="3685207" y="706414"/>
                <a:ext cx="609702" cy="60958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FFA902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" name="椭圆 13"/>
              <p:cNvSpPr>
                <a:spLocks noChangeArrowheads="1"/>
              </p:cNvSpPr>
              <p:nvPr/>
            </p:nvSpPr>
            <p:spPr bwMode="auto">
              <a:xfrm flipH="1">
                <a:off x="1856099" y="3713038"/>
                <a:ext cx="609702" cy="609580"/>
              </a:xfrm>
              <a:prstGeom prst="ellipse">
                <a:avLst/>
              </a:prstGeom>
              <a:solidFill>
                <a:schemeClr val="bg1"/>
              </a:solidFill>
              <a:ln w="76200">
                <a:solidFill>
                  <a:srgbClr val="4A9CD7"/>
                </a:solidFill>
                <a:round/>
              </a:ln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  <p:grpSp>
            <p:nvGrpSpPr>
              <p:cNvPr id="17" name="Group 9"/>
              <p:cNvGrpSpPr/>
              <p:nvPr/>
            </p:nvGrpSpPr>
            <p:grpSpPr bwMode="auto">
              <a:xfrm>
                <a:off x="527138" y="331777"/>
                <a:ext cx="3253334" cy="3254267"/>
                <a:chOff x="0" y="0"/>
                <a:chExt cx="3253334" cy="3254267"/>
              </a:xfrm>
            </p:grpSpPr>
            <p:grpSp>
              <p:nvGrpSpPr>
                <p:cNvPr id="19" name="Group 10"/>
                <p:cNvGrpSpPr/>
                <p:nvPr/>
              </p:nvGrpSpPr>
              <p:grpSpPr bwMode="auto">
                <a:xfrm>
                  <a:off x="1" y="0"/>
                  <a:ext cx="3183471" cy="3184418"/>
                  <a:chOff x="0" y="0"/>
                  <a:chExt cx="3183471" cy="3184418"/>
                </a:xfrm>
              </p:grpSpPr>
              <p:sp>
                <p:nvSpPr>
                  <p:cNvPr id="26" name="饼形 7"/>
                  <p:cNvSpPr/>
                  <p:nvPr/>
                </p:nvSpPr>
                <p:spPr bwMode="auto">
                  <a:xfrm>
                    <a:off x="0" y="0"/>
                    <a:ext cx="3183471" cy="3184418"/>
                  </a:xfrm>
                  <a:custGeom>
                    <a:avLst/>
                    <a:gdLst>
                      <a:gd name="T0" fmla="*/ 184991 w 3183471"/>
                      <a:gd name="T1" fmla="*/ 2337206 h 3184418"/>
                      <a:gd name="T2" fmla="*/ 227923 w 3183471"/>
                      <a:gd name="T3" fmla="*/ 771212 h 3184418"/>
                      <a:gd name="T4" fmla="*/ 1591741 w 3183471"/>
                      <a:gd name="T5" fmla="*/ 1 h 3184418"/>
                      <a:gd name="T6" fmla="*/ 1591741 w 3183471"/>
                      <a:gd name="T7" fmla="*/ 1592209 h 3184418"/>
                      <a:gd name="T8" fmla="*/ 184991 w 3183471"/>
                      <a:gd name="T9" fmla="*/ 2337206 h 3184418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3471"/>
                      <a:gd name="T16" fmla="*/ 0 h 3184418"/>
                      <a:gd name="T17" fmla="*/ 3183471 w 3183471"/>
                      <a:gd name="T18" fmla="*/ 3184418 h 3184418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3471" h="3184418">
                        <a:moveTo>
                          <a:pt x="184991" y="2337207"/>
                        </a:moveTo>
                        <a:cubicBezTo>
                          <a:pt x="-76166" y="1843782"/>
                          <a:pt x="-59876" y="1249578"/>
                          <a:pt x="227923" y="771212"/>
                        </a:cubicBezTo>
                        <a:cubicBezTo>
                          <a:pt x="515835" y="292659"/>
                          <a:pt x="1033372" y="1"/>
                          <a:pt x="1591736" y="1"/>
                        </a:cubicBezTo>
                        <a:lnTo>
                          <a:pt x="1591736" y="1592209"/>
                        </a:lnTo>
                        <a:lnTo>
                          <a:pt x="184991" y="2337207"/>
                        </a:lnTo>
                        <a:close/>
                      </a:path>
                    </a:pathLst>
                  </a:custGeom>
                  <a:solidFill>
                    <a:srgbClr val="58AD9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7" name="饼形 8"/>
                  <p:cNvSpPr/>
                  <p:nvPr/>
                </p:nvSpPr>
                <p:spPr bwMode="auto">
                  <a:xfrm>
                    <a:off x="492208" y="477821"/>
                    <a:ext cx="2251453" cy="2252587"/>
                  </a:xfrm>
                  <a:custGeom>
                    <a:avLst/>
                    <a:gdLst>
                      <a:gd name="T0" fmla="*/ 130787 w 2251453"/>
                      <a:gd name="T1" fmla="*/ 1653208 h 2252587"/>
                      <a:gd name="T2" fmla="*/ 161142 w 2251453"/>
                      <a:gd name="T3" fmla="*/ 545625 h 2252587"/>
                      <a:gd name="T4" fmla="*/ 1125733 w 2251453"/>
                      <a:gd name="T5" fmla="*/ -1 h 2252587"/>
                      <a:gd name="T6" fmla="*/ 1125732 w 2251453"/>
                      <a:gd name="T7" fmla="*/ 1126299 h 2252587"/>
                      <a:gd name="T8" fmla="*/ 130787 w 2251453"/>
                      <a:gd name="T9" fmla="*/ 1653208 h 2252587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1453"/>
                      <a:gd name="T16" fmla="*/ 0 h 2252587"/>
                      <a:gd name="T17" fmla="*/ 2251453 w 2251453"/>
                      <a:gd name="T18" fmla="*/ 2252587 h 2252587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1453" h="2252587">
                        <a:moveTo>
                          <a:pt x="130787" y="1653203"/>
                        </a:moveTo>
                        <a:cubicBezTo>
                          <a:pt x="-53849" y="1304212"/>
                          <a:pt x="-42332" y="883969"/>
                          <a:pt x="161142" y="545625"/>
                        </a:cubicBezTo>
                        <a:cubicBezTo>
                          <a:pt x="364750" y="207057"/>
                          <a:pt x="730798" y="-1"/>
                          <a:pt x="1125728" y="-1"/>
                        </a:cubicBezTo>
                        <a:cubicBezTo>
                          <a:pt x="1125728" y="375431"/>
                          <a:pt x="1125727" y="750862"/>
                          <a:pt x="1125727" y="1126294"/>
                        </a:cubicBezTo>
                        <a:lnTo>
                          <a:pt x="130787" y="1653203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0" name="Group 13"/>
                <p:cNvGrpSpPr/>
                <p:nvPr/>
              </p:nvGrpSpPr>
              <p:grpSpPr bwMode="auto">
                <a:xfrm rot="7192527">
                  <a:off x="69388" y="14759"/>
                  <a:ext cx="3184418" cy="3183471"/>
                  <a:chOff x="0" y="0"/>
                  <a:chExt cx="3184418" cy="3183471"/>
                </a:xfrm>
              </p:grpSpPr>
              <p:sp>
                <p:nvSpPr>
                  <p:cNvPr id="24" name="饼形 21"/>
                  <p:cNvSpPr/>
                  <p:nvPr/>
                </p:nvSpPr>
                <p:spPr bwMode="auto">
                  <a:xfrm>
                    <a:off x="0" y="0"/>
                    <a:ext cx="3184418" cy="3183471"/>
                  </a:xfrm>
                  <a:custGeom>
                    <a:avLst/>
                    <a:gdLst>
                      <a:gd name="T0" fmla="*/ 185229 w 3184418"/>
                      <a:gd name="T1" fmla="*/ 2336859 h 3183471"/>
                      <a:gd name="T2" fmla="*/ 228206 w 3184418"/>
                      <a:gd name="T3" fmla="*/ 770624 h 3183471"/>
                      <a:gd name="T4" fmla="*/ 1592209 w 3184418"/>
                      <a:gd name="T5" fmla="*/ 0 h 3183471"/>
                      <a:gd name="T6" fmla="*/ 1592209 w 3184418"/>
                      <a:gd name="T7" fmla="*/ 1591741 h 3183471"/>
                      <a:gd name="T8" fmla="*/ 185229 w 3184418"/>
                      <a:gd name="T9" fmla="*/ 2336859 h 31834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4418"/>
                      <a:gd name="T16" fmla="*/ 0 h 3183471"/>
                      <a:gd name="T17" fmla="*/ 3184418 w 3184418"/>
                      <a:gd name="T18" fmla="*/ 3183471 h 31834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4418" h="3183471">
                        <a:moveTo>
                          <a:pt x="185229" y="2336858"/>
                        </a:moveTo>
                        <a:cubicBezTo>
                          <a:pt x="-76262" y="1843389"/>
                          <a:pt x="-59953" y="1249020"/>
                          <a:pt x="228206" y="770624"/>
                        </a:cubicBezTo>
                        <a:cubicBezTo>
                          <a:pt x="516252" y="292416"/>
                          <a:pt x="1033828" y="0"/>
                          <a:pt x="1592209" y="0"/>
                        </a:cubicBezTo>
                        <a:lnTo>
                          <a:pt x="1592209" y="1591736"/>
                        </a:lnTo>
                        <a:lnTo>
                          <a:pt x="185229" y="2336858"/>
                        </a:lnTo>
                        <a:close/>
                      </a:path>
                    </a:pathLst>
                  </a:custGeom>
                  <a:solidFill>
                    <a:srgbClr val="FFA90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5" name="饼形 22"/>
                  <p:cNvSpPr/>
                  <p:nvPr/>
                </p:nvSpPr>
                <p:spPr bwMode="auto">
                  <a:xfrm>
                    <a:off x="490267" y="482109"/>
                    <a:ext cx="2252587" cy="2249865"/>
                  </a:xfrm>
                  <a:custGeom>
                    <a:avLst/>
                    <a:gdLst>
                      <a:gd name="T0" fmla="*/ 217114 w 2252587"/>
                      <a:gd name="T1" fmla="*/ 1788912 h 2249865"/>
                      <a:gd name="T2" fmla="*/ 122381 w 2252587"/>
                      <a:gd name="T3" fmla="*/ 614964 h 2249865"/>
                      <a:gd name="T4" fmla="*/ 1126299 w 2252587"/>
                      <a:gd name="T5" fmla="*/ -1 h 2249865"/>
                      <a:gd name="T6" fmla="*/ 1126299 w 2252587"/>
                      <a:gd name="T7" fmla="*/ 1124938 h 2249865"/>
                      <a:gd name="T8" fmla="*/ 217114 w 2252587"/>
                      <a:gd name="T9" fmla="*/ 1788912 h 224986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2587"/>
                      <a:gd name="T16" fmla="*/ 0 h 2249865"/>
                      <a:gd name="T17" fmla="*/ 2252587 w 2252587"/>
                      <a:gd name="T18" fmla="*/ 2249865 h 224986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2587" h="2249865">
                        <a:moveTo>
                          <a:pt x="217114" y="1788907"/>
                        </a:moveTo>
                        <a:cubicBezTo>
                          <a:pt x="-33417" y="1446684"/>
                          <a:pt x="-70040" y="992846"/>
                          <a:pt x="122381" y="614964"/>
                        </a:cubicBezTo>
                        <a:cubicBezTo>
                          <a:pt x="314517" y="237643"/>
                          <a:pt x="702464" y="-1"/>
                          <a:pt x="1126294" y="-1"/>
                        </a:cubicBezTo>
                        <a:lnTo>
                          <a:pt x="1126294" y="1124933"/>
                        </a:lnTo>
                        <a:lnTo>
                          <a:pt x="217114" y="1788907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</p:grpSp>
            <p:grpSp>
              <p:nvGrpSpPr>
                <p:cNvPr id="21" name="Group 16"/>
                <p:cNvGrpSpPr/>
                <p:nvPr/>
              </p:nvGrpSpPr>
              <p:grpSpPr bwMode="auto">
                <a:xfrm rot="-7207588">
                  <a:off x="-1267" y="69526"/>
                  <a:ext cx="3186006" cy="3183471"/>
                  <a:chOff x="0" y="0"/>
                  <a:chExt cx="3186006" cy="3183471"/>
                </a:xfrm>
              </p:grpSpPr>
              <p:sp>
                <p:nvSpPr>
                  <p:cNvPr id="22" name="饼形 19"/>
                  <p:cNvSpPr/>
                  <p:nvPr/>
                </p:nvSpPr>
                <p:spPr bwMode="auto">
                  <a:xfrm>
                    <a:off x="0" y="0"/>
                    <a:ext cx="3186006" cy="3183471"/>
                  </a:xfrm>
                  <a:custGeom>
                    <a:avLst/>
                    <a:gdLst>
                      <a:gd name="T0" fmla="*/ 185475 w 3186006"/>
                      <a:gd name="T1" fmla="*/ 2337149 h 3183471"/>
                      <a:gd name="T2" fmla="*/ 228501 w 3186006"/>
                      <a:gd name="T3" fmla="*/ 770324 h 3183471"/>
                      <a:gd name="T4" fmla="*/ 1593003 w 3186006"/>
                      <a:gd name="T5" fmla="*/ 0 h 3183471"/>
                      <a:gd name="T6" fmla="*/ 1593003 w 3186006"/>
                      <a:gd name="T7" fmla="*/ 1591741 h 3183471"/>
                      <a:gd name="T8" fmla="*/ 185475 w 3186006"/>
                      <a:gd name="T9" fmla="*/ 2337149 h 3183471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3186006"/>
                      <a:gd name="T16" fmla="*/ 0 h 3183471"/>
                      <a:gd name="T17" fmla="*/ 3186006 w 3186006"/>
                      <a:gd name="T18" fmla="*/ 3183471 h 3183471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3186006" h="3183471">
                        <a:moveTo>
                          <a:pt x="185475" y="2337148"/>
                        </a:moveTo>
                        <a:cubicBezTo>
                          <a:pt x="-76362" y="1843519"/>
                          <a:pt x="-60032" y="1248863"/>
                          <a:pt x="228501" y="770324"/>
                        </a:cubicBezTo>
                        <a:cubicBezTo>
                          <a:pt x="516732" y="292286"/>
                          <a:pt x="1034469" y="0"/>
                          <a:pt x="1593003" y="0"/>
                        </a:cubicBezTo>
                        <a:lnTo>
                          <a:pt x="1593003" y="1591736"/>
                        </a:lnTo>
                        <a:lnTo>
                          <a:pt x="185475" y="2337148"/>
                        </a:lnTo>
                        <a:close/>
                      </a:path>
                    </a:pathLst>
                  </a:custGeom>
                  <a:solidFill>
                    <a:srgbClr val="4A9CD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  <p:sp>
                <p:nvSpPr>
                  <p:cNvPr id="23" name="饼形 15"/>
                  <p:cNvSpPr/>
                  <p:nvPr/>
                </p:nvSpPr>
                <p:spPr bwMode="auto">
                  <a:xfrm>
                    <a:off x="493017" y="478402"/>
                    <a:ext cx="2252587" cy="2249865"/>
                  </a:xfrm>
                  <a:custGeom>
                    <a:avLst/>
                    <a:gdLst>
                      <a:gd name="T0" fmla="*/ 131226 w 2252587"/>
                      <a:gd name="T1" fmla="*/ 1651915 h 2249865"/>
                      <a:gd name="T2" fmla="*/ 161662 w 2252587"/>
                      <a:gd name="T3" fmla="*/ 544237 h 2249865"/>
                      <a:gd name="T4" fmla="*/ 1126299 w 2252587"/>
                      <a:gd name="T5" fmla="*/ 0 h 2249865"/>
                      <a:gd name="T6" fmla="*/ 1126299 w 2252587"/>
                      <a:gd name="T7" fmla="*/ 1124938 h 2249865"/>
                      <a:gd name="T8" fmla="*/ 131226 w 2252587"/>
                      <a:gd name="T9" fmla="*/ 1651915 h 2249865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2252587"/>
                      <a:gd name="T16" fmla="*/ 0 h 2249865"/>
                      <a:gd name="T17" fmla="*/ 2252587 w 2252587"/>
                      <a:gd name="T18" fmla="*/ 2249865 h 2249865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2252587" h="2249865">
                        <a:moveTo>
                          <a:pt x="131226" y="1651910"/>
                        </a:moveTo>
                        <a:cubicBezTo>
                          <a:pt x="-54026" y="1302952"/>
                          <a:pt x="-42473" y="882521"/>
                          <a:pt x="161662" y="544237"/>
                        </a:cubicBezTo>
                        <a:cubicBezTo>
                          <a:pt x="365472" y="206492"/>
                          <a:pt x="731469" y="0"/>
                          <a:pt x="1126294" y="0"/>
                        </a:cubicBezTo>
                        <a:lnTo>
                          <a:pt x="1126294" y="1124933"/>
                        </a:lnTo>
                        <a:lnTo>
                          <a:pt x="131226" y="1651910"/>
                        </a:lnTo>
                        <a:close/>
                      </a:path>
                    </a:pathLst>
                  </a:custGeom>
                  <a:solidFill>
                    <a:schemeClr val="bg1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</a14:hiddenLine>
                    </a:ext>
                  </a:extLst>
                </p:spPr>
                <p:txBody>
                  <a:bodyPr anchor="ctr"/>
                  <a:lstStyle/>
                  <a:p>
                    <a:endParaRPr lang="zh-CN" altLang="en-US"/>
                  </a:p>
                </p:txBody>
              </p:sp>
            </p:grpSp>
          </p:grpSp>
          <p:sp>
            <p:nvSpPr>
              <p:cNvPr id="18" name="椭圆 15"/>
              <p:cNvSpPr>
                <a:spLocks noChangeArrowheads="1"/>
              </p:cNvSpPr>
              <p:nvPr/>
            </p:nvSpPr>
            <p:spPr bwMode="auto">
              <a:xfrm>
                <a:off x="1468684" y="1260433"/>
                <a:ext cx="1343251" cy="1344568"/>
              </a:xfrm>
              <a:prstGeom prst="ellipse">
                <a:avLst/>
              </a:prstGeom>
              <a:noFill/>
              <a:ln w="76200">
                <a:solidFill>
                  <a:srgbClr val="BCBCBC"/>
                </a:solidFill>
                <a:rou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0" name="Picture 2" descr="D:\PPT模版\素材\png素材\web sites\web sites2\32x32\yen_currency_sign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1967" y="3800044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3" descr="D:\PPT模版\素材\png素材\web sites\web sites2\32x32\dollar_currency_sign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458" y="821317"/>
              <a:ext cx="406400" cy="406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4" descr="D:\PPT模版\素材\png素材\web sites\web sites2\32x32\euro_currency_sig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88332" y="806933"/>
              <a:ext cx="402404" cy="4084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矩形 87"/>
          <p:cNvSpPr>
            <a:spLocks noChangeArrowheads="1"/>
          </p:cNvSpPr>
          <p:nvPr/>
        </p:nvSpPr>
        <p:spPr bwMode="auto">
          <a:xfrm>
            <a:off x="6235700" y="4774565"/>
            <a:ext cx="2838450" cy="9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3.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大型路演活动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与其他相关品牌合作，获取更多的推广资源，执行大型活动，引爆话题营销。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0" name="矩形 87"/>
          <p:cNvSpPr>
            <a:spLocks noChangeArrowheads="1"/>
          </p:cNvSpPr>
          <p:nvPr/>
        </p:nvSpPr>
        <p:spPr bwMode="auto">
          <a:xfrm>
            <a:off x="804545" y="3003550"/>
            <a:ext cx="3012440" cy="9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小型宣传摊位</a:t>
            </a:r>
            <a:endParaRPr lang="zh-CN" altLang="en-US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在写字楼、校园、大型商超、购物中心、车展等等渠道布置小型摊位，雇佣促销员宣传。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AutoShape 6" descr="https://googledrive.com/host/0B0Dl6d8YBMH6QmltUERhaHcyeUk/%E3%80%8A%E9%AB%98%E4%B8%AD%E5%84%AA%E8%B3%AA%E7%B2%BE%E9%80%B2%E8%A8%88%E7%95%AB-%E6%A0%A1%E5%9C%92%E8%AC%9B%E5%BA%A7%E3%80%8B%E2%94%80%20%E7%92%B0%E5%A2%83%E8%AE%8A%E9%81%B7%E8%88%87%E6%B0%B8%E7%BA%8C%E6%A0%A1%E5%9C%92%E2%94%80%E8%87%BA%E7%81%A3%E7%92%B0%E5%A2%83%E7%8F%BE%E6%B3%81%E7%9A%84%E7%9C%81%E6%80%9D%E8%88%87%E5%9B%9E%E9%A5%8B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矩形 87"/>
          <p:cNvSpPr>
            <a:spLocks noChangeArrowheads="1"/>
          </p:cNvSpPr>
          <p:nvPr/>
        </p:nvSpPr>
        <p:spPr bwMode="auto">
          <a:xfrm>
            <a:off x="7531735" y="3003550"/>
            <a:ext cx="2870835" cy="992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eaLnBrk="0" fontAlgn="ctr" hangingPunct="0">
              <a:buClr>
                <a:srgbClr val="FF0000"/>
              </a:buClr>
              <a:buSzPct val="70000"/>
            </a:pPr>
            <a:r>
              <a:rPr lang="en-US" altLang="zh-CN" sz="1600" b="1" dirty="0">
                <a:latin typeface="微软雅黑" pitchFamily="34" charset="-122"/>
                <a:ea typeface="微软雅黑" pitchFamily="34" charset="-122"/>
              </a:rPr>
              <a:t>2.</a:t>
            </a:r>
            <a:r>
              <a:rPr lang="zh-CN" altLang="en-US" sz="1600" b="1" dirty="0">
                <a:latin typeface="微软雅黑" pitchFamily="34" charset="-122"/>
                <a:ea typeface="微软雅黑" pitchFamily="34" charset="-122"/>
              </a:rPr>
              <a:t>校园讲座</a:t>
            </a:r>
            <a:endParaRPr lang="en-US" altLang="zh-CN" sz="1600" b="1" dirty="0">
              <a:latin typeface="微软雅黑" pitchFamily="34" charset="-122"/>
              <a:ea typeface="微软雅黑" pitchFamily="34" charset="-122"/>
            </a:endParaRPr>
          </a:p>
          <a:p>
            <a:pPr marL="285750" indent="-285750" eaLnBrk="0" fontAlgn="ctr" hangingPunct="0">
              <a:buClr>
                <a:srgbClr val="FF0000"/>
              </a:buClr>
              <a:buSzPct val="70000"/>
              <a:buFont typeface="Arial" pitchFamily="34" charset="0"/>
              <a:buChar char="•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与大学院校洽谈合作，邀请专业教师上台演讲，注意做好前期的活动告知宣传。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7" name="Picture 4" descr="http://i0.sinaimg.cn/IT/2009/0515/200951515374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2655" y="4291965"/>
            <a:ext cx="2651125" cy="1760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AutoShape 6" descr="https://encrypted-tbn3.gstatic.com/images?q=tbn:ANd9GcSEssmAwUtOGlooaTwL7b6cqWroruMlezSv0FpLrM01Q7rKe69vi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34" name="Picture 7" descr="E:\TEMP\images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9"/>
          <a:stretch>
            <a:fillRect/>
          </a:stretch>
        </p:blipFill>
        <p:spPr bwMode="auto">
          <a:xfrm>
            <a:off x="1007745" y="1183640"/>
            <a:ext cx="2606040" cy="1725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线下推广怎么做？</a:t>
            </a:r>
            <a:endParaRPr lang="en-US" altLang="zh-CN" sz="2800" b="1" dirty="0"/>
          </a:p>
        </p:txBody>
      </p:sp>
      <p:sp>
        <p:nvSpPr>
          <p:cNvPr id="40" name="矩形 39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218" y="3966761"/>
            <a:ext cx="2715093" cy="2546639"/>
          </a:xfrm>
          <a:prstGeom prst="rect">
            <a:avLst/>
          </a:prstGeom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47" y="4487427"/>
            <a:ext cx="4051258" cy="1415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椭圆 5"/>
          <p:cNvSpPr/>
          <p:nvPr/>
        </p:nvSpPr>
        <p:spPr>
          <a:xfrm>
            <a:off x="4538390" y="2700010"/>
            <a:ext cx="3113000" cy="1763168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488" y="1743277"/>
            <a:ext cx="628043" cy="62827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971" y="3267433"/>
            <a:ext cx="628043" cy="6282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125" y="4750120"/>
            <a:ext cx="628043" cy="6282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958" y="3338491"/>
            <a:ext cx="628043" cy="628270"/>
          </a:xfrm>
          <a:prstGeom prst="rect">
            <a:avLst/>
          </a:prstGeom>
        </p:spPr>
      </p:pic>
      <p:sp>
        <p:nvSpPr>
          <p:cNvPr id="17" name="矩形 16"/>
          <p:cNvSpPr/>
          <p:nvPr/>
        </p:nvSpPr>
        <p:spPr>
          <a:xfrm>
            <a:off x="8626956" y="1194954"/>
            <a:ext cx="2869826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定期统计消费用户特征、订单信息、交易额、销售量等多种数据；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876256" y="3942506"/>
            <a:ext cx="3004841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形成报表，直观展示数据内容，得出对数码产品市场的初步认知；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874281" y="1118485"/>
            <a:ext cx="3093291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随时调出后台所有数据，紧跟市场动态，分析过去的得失；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3" name="文本框 15"/>
          <p:cNvSpPr txBox="1"/>
          <p:nvPr/>
        </p:nvSpPr>
        <p:spPr>
          <a:xfrm>
            <a:off x="4485691" y="3117302"/>
            <a:ext cx="3276173" cy="8491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过去的数据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都是你未来的财产</a:t>
            </a:r>
            <a:endParaRPr lang="zh-CN" altLang="en-US" sz="240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9224" name="Picture 8" descr="http://tc.sinaimg.cn/maxwidth.800/tc.service.weibo.com/img_iisp_com/5ec705d600f01e9bf3483d05be30f5b6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64" t="16602" r="15535" b="8044"/>
          <a:stretch>
            <a:fillRect/>
          </a:stretch>
        </p:blipFill>
        <p:spPr bwMode="auto">
          <a:xfrm>
            <a:off x="1043805" y="1836211"/>
            <a:ext cx="2408241" cy="167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http://www.nicebox.cn/design/images/solution/function/adv-stat2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439"/>
          <a:stretch>
            <a:fillRect/>
          </a:stretch>
        </p:blipFill>
        <p:spPr bwMode="auto">
          <a:xfrm>
            <a:off x="8864717" y="1899090"/>
            <a:ext cx="1893958" cy="154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直接箭头连接符 13"/>
          <p:cNvCxnSpPr/>
          <p:nvPr/>
        </p:nvCxnSpPr>
        <p:spPr>
          <a:xfrm>
            <a:off x="7281232" y="4482233"/>
            <a:ext cx="625394" cy="397602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箭头连接符 14"/>
          <p:cNvCxnSpPr/>
          <p:nvPr/>
        </p:nvCxnSpPr>
        <p:spPr>
          <a:xfrm flipH="1">
            <a:off x="4158709" y="4493031"/>
            <a:ext cx="610790" cy="388075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/>
          <p:nvPr/>
        </p:nvCxnSpPr>
        <p:spPr>
          <a:xfrm flipV="1">
            <a:off x="7431073" y="2371639"/>
            <a:ext cx="605076" cy="384899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箭头连接符 34"/>
          <p:cNvCxnSpPr/>
          <p:nvPr/>
        </p:nvCxnSpPr>
        <p:spPr>
          <a:xfrm flipH="1" flipV="1">
            <a:off x="4282518" y="2277002"/>
            <a:ext cx="636822" cy="405224"/>
          </a:xfrm>
          <a:prstGeom prst="straightConnector1">
            <a:avLst/>
          </a:prstGeom>
          <a:ln w="73025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效果没达成预期？快分析一下问题在哪里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626956" y="3650972"/>
            <a:ext cx="3257216" cy="5328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用户行为分析，描绘用户画像，制定更有针对性的营销策略！</a:t>
            </a:r>
            <a:endParaRPr lang="zh-CN" altLang="en-US" sz="14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381890" y="1720505"/>
            <a:ext cx="5211683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看样子你已经心动了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…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dirty="0"/>
          </a:p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担心太难？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                   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en-US" altLang="zh-CN" sz="24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                     Don` t worry</a:t>
            </a:r>
            <a:endParaRPr lang="en-US" altLang="zh-CN" sz="2400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我们已经为您准备好了一整套的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        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网络营销解决方案</a:t>
            </a: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哦！！</a:t>
            </a:r>
            <a:endParaRPr lang="zh-CN" altLang="en-US" sz="28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563793" y="19195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还没看过瘾吧？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pic>
        <p:nvPicPr>
          <p:cNvPr id="2" name="图片 1" descr="QQ截图201607261812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93205" y="1337310"/>
            <a:ext cx="4775200" cy="418465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74875" y="4496841"/>
            <a:ext cx="2410781" cy="6326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127" y="1425883"/>
            <a:ext cx="4961986" cy="282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文本框 15"/>
          <p:cNvSpPr txBox="1"/>
          <p:nvPr/>
        </p:nvSpPr>
        <p:spPr>
          <a:xfrm>
            <a:off x="440726" y="5819488"/>
            <a:ext cx="10993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没错，就这套，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圈钱它是一把好手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graphicFrame>
        <p:nvGraphicFramePr>
          <p:cNvPr id="11" name="内容占位符 3"/>
          <p:cNvGraphicFramePr/>
          <p:nvPr/>
        </p:nvGraphicFramePr>
        <p:xfrm>
          <a:off x="481268" y="1255644"/>
          <a:ext cx="6302825" cy="3962681"/>
        </p:xfrm>
        <a:graphic>
          <a:graphicData uri="http://schemas.openxmlformats.org/drawingml/2006/table">
            <a:tbl>
              <a:tblPr/>
              <a:tblGrid>
                <a:gridCol w="1261745"/>
                <a:gridCol w="5041080"/>
              </a:tblGrid>
              <a:tr h="3861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全网营销解决方案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85998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基础参数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一个、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10G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智能双线网站空间、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1G/10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账户企业邮箱、全能版建站宝盒，支持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500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个栏目，支持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10000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文章，双语种网站，海量精美模板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79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营销工具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041641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endParaRPr lang="en-US" altLang="zh-CN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手机站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9795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自动回复、群发消息、自定义菜单、图文管理、消息管理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7897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微信营销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建站宝盒全网营销解决方案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925044" y="4496842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altLang="zh-CN" sz="3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2010</a:t>
            </a: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9614553" y="4632127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内容占位符 3"/>
          <p:cNvGraphicFramePr/>
          <p:nvPr/>
        </p:nvGraphicFramePr>
        <p:xfrm>
          <a:off x="401320" y="1163955"/>
          <a:ext cx="6633210" cy="4377690"/>
        </p:xfrm>
        <a:graphic>
          <a:graphicData uri="http://schemas.openxmlformats.org/drawingml/2006/table">
            <a:tbl>
              <a:tblPr/>
              <a:tblGrid>
                <a:gridCol w="1367155"/>
                <a:gridCol w="5266055"/>
              </a:tblGrid>
              <a:tr h="37664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全网分销解决方案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123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基础参数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送顶级域名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com/net/</a:t>
                      </a:r>
                      <a:r>
                        <a:rPr lang="en-US" altLang="zh-CN" sz="1100" dirty="0" err="1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cn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、智能无限容量双线空间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,5G/50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账户企业邮箱、送分销版建站宝盒、支持无限栏目，支持无限个产品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文章、多语种网站，海量精美模板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52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分销工具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分销商管理系统：分佣、提现、分销产品管理、分销商审核、分销订单、一键复制开店分销、二维码、分销分销数据统计、分销商限制系统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0529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营销工具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1016235">
                <a:tc>
                  <a:txBody>
                    <a:bodyPr/>
                    <a:lstStyle/>
                    <a:p>
                      <a:pPr algn="ctr"/>
                      <a:r>
                        <a:rPr 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PC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站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endParaRPr lang="en-US" altLang="zh-CN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手机站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一键生成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APP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、会员注册系统、会员管理系统、管理员权限系统、产品管理系统、订单管理系统、购物车系统、在线支付系统、文章发布系统、文章管理系统、文章分享功能、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优化推广系统、访问数据统计系统、短信系统、招聘系统、表单系统、投票系统、留言板、客服系统、淘宝产品一键导入系统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485252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自动回复、群发消息、自定义菜单、图文管理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61150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微信营销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pic>
        <p:nvPicPr>
          <p:cNvPr id="10" name="Picture 2" descr="http://www.iisp.com/design/images/fenxiao/topic/fx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820" y="2196338"/>
            <a:ext cx="4151725" cy="265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7"/>
          <p:cNvSpPr txBox="1"/>
          <p:nvPr/>
        </p:nvSpPr>
        <p:spPr>
          <a:xfrm>
            <a:off x="6624029" y="1095229"/>
            <a:ext cx="4904032" cy="100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全网分销，快速裂变</a:t>
            </a:r>
            <a:endParaRPr lang="zh-CN" altLang="en-US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让你的销售网络走在竞争对手前面！</a:t>
            </a:r>
            <a:endParaRPr lang="zh-CN" altLang="en-US" sz="16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5"/>
          <p:cNvSpPr txBox="1"/>
          <p:nvPr/>
        </p:nvSpPr>
        <p:spPr>
          <a:xfrm>
            <a:off x="401361" y="5962396"/>
            <a:ext cx="10993670" cy="48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嗯，怎么说呢，你可以说他是</a:t>
            </a: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赚钱方案的加强版</a:t>
            </a:r>
            <a:endParaRPr lang="zh-CN" altLang="en-US" sz="24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建站宝盒全网分销解决方案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8984081" y="4848713"/>
            <a:ext cx="2410781" cy="6326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034249" y="4848713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6510</a:t>
            </a: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723759" y="4983999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文本框 1"/>
          <p:cNvSpPr txBox="1">
            <a:spLocks noChangeArrowheads="1"/>
          </p:cNvSpPr>
          <p:nvPr/>
        </p:nvSpPr>
        <p:spPr bwMode="auto">
          <a:xfrm>
            <a:off x="6285337" y="2655162"/>
            <a:ext cx="5428229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全网分销解决方案是一款集</a:t>
            </a:r>
            <a:r>
              <a:rPr lang="en-US" altLang="zh-CN" sz="2400" b="1" dirty="0"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、手机、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latin typeface="微软雅黑" pitchFamily="34" charset="-122"/>
                <a:ea typeface="微软雅黑" pitchFamily="34" charset="-122"/>
              </a:rPr>
              <a:t>微信于一体的全网覆盖多层级在线分销平台。</a:t>
            </a:r>
            <a:endParaRPr lang="zh-CN" altLang="en-US" sz="2400" b="1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5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全网分销解决方案是个什么鬼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54" y="1774984"/>
            <a:ext cx="4997453" cy="3191986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2160746" y="5542250"/>
            <a:ext cx="7688580" cy="4832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言简意赅点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就是</a:t>
            </a:r>
            <a:r>
              <a:rPr lang="en-US" altLang="zh-CN" sz="2400" dirty="0">
                <a:latin typeface="微软雅黑" pitchFamily="34" charset="-122"/>
                <a:ea typeface="微软雅黑" pitchFamily="34" charset="-122"/>
              </a:rPr>
              <a:t>…</a:t>
            </a: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把你线下的分销代理渠道搬到网上来</a:t>
            </a:r>
            <a:endParaRPr lang="zh-CN" altLang="en-US" sz="2400" dirty="0"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4"/>
          <p:cNvSpPr>
            <a:spLocks noChangeArrowheads="1"/>
          </p:cNvSpPr>
          <p:nvPr/>
        </p:nvSpPr>
        <p:spPr bwMode="auto">
          <a:xfrm>
            <a:off x="568959" y="1367155"/>
            <a:ext cx="6701635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1.</a:t>
            </a:r>
            <a:r>
              <a:rPr lang="zh-CN" altLang="en-US" sz="1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全面覆盖所有网络，移动、微信、</a:t>
            </a:r>
            <a:r>
              <a:rPr lang="en-US" altLang="zh-CN" sz="1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900" dirty="0">
                <a:solidFill>
                  <a:schemeClr val="accent1"/>
                </a:solidFill>
                <a:latin typeface="微软雅黑" pitchFamily="34" charset="-122"/>
                <a:ea typeface="微软雅黑" pitchFamily="34" charset="-122"/>
              </a:rPr>
              <a:t>分销一个不少</a:t>
            </a:r>
            <a:endParaRPr lang="zh-CN" altLang="en-US" sz="1900" dirty="0">
              <a:solidFill>
                <a:schemeClr val="accent1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2. </a:t>
            </a:r>
            <a:r>
              <a:rPr lang="zh-CN" altLang="en-US" sz="1900" dirty="0">
                <a:solidFill>
                  <a:schemeClr val="accent2"/>
                </a:solidFill>
                <a:latin typeface="微软雅黑" pitchFamily="34" charset="-122"/>
                <a:ea typeface="微软雅黑" pitchFamily="34" charset="-122"/>
              </a:rPr>
              <a:t>三级返佣，无限分销，客户主动变身分销商</a:t>
            </a:r>
            <a:endParaRPr lang="zh-CN" altLang="en-US" sz="1900" dirty="0">
              <a:solidFill>
                <a:schemeClr val="accent2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3. </a:t>
            </a:r>
            <a:r>
              <a:rPr lang="zh-CN" altLang="en-US" sz="1900" dirty="0">
                <a:solidFill>
                  <a:schemeClr val="accent3"/>
                </a:solidFill>
                <a:latin typeface="微软雅黑" pitchFamily="34" charset="-122"/>
                <a:ea typeface="微软雅黑" pitchFamily="34" charset="-122"/>
              </a:rPr>
              <a:t>万店同源，一秒开店，一店变多店，多店变万店</a:t>
            </a:r>
            <a:endParaRPr lang="zh-CN" altLang="en-US" sz="1900" dirty="0">
              <a:solidFill>
                <a:schemeClr val="accent3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4. </a:t>
            </a:r>
            <a:r>
              <a:rPr lang="zh-CN" altLang="en-US" sz="1900" dirty="0">
                <a:solidFill>
                  <a:schemeClr val="accent5"/>
                </a:solidFill>
                <a:latin typeface="微软雅黑" pitchFamily="34" charset="-122"/>
                <a:ea typeface="微软雅黑" pitchFamily="34" charset="-122"/>
              </a:rPr>
              <a:t>病毒式传播，粉丝裂变增长，短时间可增百万粉丝</a:t>
            </a:r>
            <a:endParaRPr lang="en-US" altLang="zh-CN" sz="1900" dirty="0">
              <a:solidFill>
                <a:schemeClr val="accent5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5. </a:t>
            </a:r>
            <a:r>
              <a:rPr lang="zh-CN" altLang="en-US" sz="1900" dirty="0">
                <a:solidFill>
                  <a:schemeClr val="accent6"/>
                </a:solidFill>
                <a:latin typeface="微软雅黑" pitchFamily="34" charset="-122"/>
                <a:ea typeface="微软雅黑" pitchFamily="34" charset="-122"/>
              </a:rPr>
              <a:t>佣金实时到账，可自定义佣金比例，掌握分销动态</a:t>
            </a:r>
            <a:endParaRPr lang="en-US" altLang="zh-CN" sz="1900" dirty="0">
              <a:solidFill>
                <a:schemeClr val="accent6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6.</a:t>
            </a:r>
            <a:r>
              <a:rPr lang="zh-CN" altLang="en-US" sz="1900" dirty="0">
                <a:solidFill>
                  <a:srgbClr val="92D050"/>
                </a:solidFill>
                <a:latin typeface="微软雅黑" pitchFamily="34" charset="-122"/>
                <a:ea typeface="微软雅黑" pitchFamily="34" charset="-122"/>
              </a:rPr>
              <a:t>灵活的分销形式，店铺、链接、二维码均可分销</a:t>
            </a:r>
            <a:endParaRPr lang="en-US" altLang="zh-CN" sz="1900" dirty="0">
              <a:solidFill>
                <a:srgbClr val="92D050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r>
              <a:rPr lang="en-US" altLang="zh-CN" sz="1900" dirty="0">
                <a:solidFill>
                  <a:srgbClr val="61BBFF"/>
                </a:solidFill>
                <a:latin typeface="微软雅黑" pitchFamily="34" charset="-122"/>
                <a:ea typeface="微软雅黑" pitchFamily="34" charset="-122"/>
              </a:rPr>
              <a:t>7.</a:t>
            </a:r>
            <a:r>
              <a:rPr lang="zh-CN" altLang="en-US" sz="1900" dirty="0">
                <a:solidFill>
                  <a:srgbClr val="61BBFF"/>
                </a:solidFill>
                <a:latin typeface="微软雅黑" pitchFamily="34" charset="-122"/>
                <a:ea typeface="微软雅黑" pitchFamily="34" charset="-122"/>
              </a:rPr>
              <a:t>统一</a:t>
            </a:r>
            <a:r>
              <a:rPr lang="zh-CN" altLang="en-US" sz="1900" dirty="0">
                <a:solidFill>
                  <a:srgbClr val="43AEFF"/>
                </a:solidFill>
                <a:latin typeface="微软雅黑" pitchFamily="34" charset="-122"/>
                <a:ea typeface="微软雅黑" pitchFamily="34" charset="-122"/>
              </a:rPr>
              <a:t>后台管理，统一售价，统一代发，培育健康生态</a:t>
            </a:r>
            <a:endParaRPr lang="en-US" altLang="zh-CN" sz="1900" dirty="0">
              <a:solidFill>
                <a:srgbClr val="43AEFF"/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200000"/>
              </a:lnSpc>
            </a:pPr>
            <a:endParaRPr lang="zh-CN" altLang="en-US" sz="1900" dirty="0"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5" name="图片 8" descr="9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9141" y="1004741"/>
            <a:ext cx="5041900" cy="4510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这款分销方案的好处是</a:t>
            </a:r>
            <a:r>
              <a:rPr lang="en-US" altLang="zh-CN" sz="2800" b="1" dirty="0"/>
              <a:t>….</a:t>
            </a:r>
            <a:endParaRPr lang="zh-CN" altLang="en-US" sz="2800" b="1" dirty="0"/>
          </a:p>
        </p:txBody>
      </p:sp>
      <p:sp>
        <p:nvSpPr>
          <p:cNvPr id="16" name="矩形 15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94310" y="1098550"/>
            <a:ext cx="3536315" cy="2539314"/>
            <a:chOff x="4249" y="902525"/>
            <a:chExt cx="3962115" cy="3024131"/>
          </a:xfrm>
        </p:grpSpPr>
        <p:sp>
          <p:nvSpPr>
            <p:cNvPr id="3" name="矩形 2"/>
            <p:cNvSpPr/>
            <p:nvPr/>
          </p:nvSpPr>
          <p:spPr>
            <a:xfrm>
              <a:off x="828856" y="3066058"/>
              <a:ext cx="2492990" cy="8605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>
                  <a:latin typeface="微软雅黑" pitchFamily="34" charset="-122"/>
                  <a:ea typeface="微软雅黑" pitchFamily="34" charset="-122"/>
                </a:rPr>
                <a:t>一键复制，三秒开店</a:t>
              </a:r>
              <a:endParaRPr lang="zh-CN" altLang="en-US" sz="2000" dirty="0"/>
            </a:p>
          </p:txBody>
        </p:sp>
        <p:pic>
          <p:nvPicPr>
            <p:cNvPr id="13" name="图片 2" descr="分销宣传A04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49" y="902525"/>
              <a:ext cx="3962115" cy="23151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组合 13"/>
          <p:cNvGrpSpPr/>
          <p:nvPr/>
        </p:nvGrpSpPr>
        <p:grpSpPr>
          <a:xfrm>
            <a:off x="2010410" y="3510915"/>
            <a:ext cx="3567430" cy="2764049"/>
            <a:chOff x="5935957" y="902525"/>
            <a:chExt cx="4134318" cy="3059801"/>
          </a:xfrm>
        </p:grpSpPr>
        <p:pic>
          <p:nvPicPr>
            <p:cNvPr id="17" name="图片 3" descr="030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35957" y="902525"/>
              <a:ext cx="4134318" cy="2004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矩形 17"/>
            <p:cNvSpPr/>
            <p:nvPr/>
          </p:nvSpPr>
          <p:spPr>
            <a:xfrm>
              <a:off x="6096000" y="3027410"/>
              <a:ext cx="3736770" cy="9349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手机端二维码分销</a:t>
              </a:r>
              <a:endParaRPr lang="en-US" altLang="zh-CN" sz="2000" dirty="0" smtClean="0">
                <a:latin typeface="微软雅黑" pitchFamily="34" charset="-122"/>
                <a:ea typeface="微软雅黑" pitchFamily="34" charset="-122"/>
              </a:endParaRPr>
            </a:p>
            <a:p>
              <a:pPr algn="ctr"/>
              <a:r>
                <a:rPr lang="zh-CN" altLang="en-US" sz="1400" dirty="0" smtClean="0">
                  <a:latin typeface="微软雅黑" pitchFamily="34" charset="-122"/>
                  <a:ea typeface="微软雅黑" pitchFamily="34" charset="-122"/>
                </a:rPr>
                <a:t>动动手指就能分享到微信、微博等社交平台，迅速铺展销售渠道</a:t>
              </a: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6859270" y="3403600"/>
            <a:ext cx="2533650" cy="2031365"/>
            <a:chOff x="3983196" y="998395"/>
            <a:chExt cx="4210171" cy="3375168"/>
          </a:xfrm>
        </p:grpSpPr>
        <p:pic>
          <p:nvPicPr>
            <p:cNvPr id="20" name="图片 3" descr="05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772"/>
            <a:stretch>
              <a:fillRect/>
            </a:stretch>
          </p:blipFill>
          <p:spPr bwMode="auto">
            <a:xfrm>
              <a:off x="3983196" y="998395"/>
              <a:ext cx="4210171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图片 3" descr="050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541"/>
            <a:stretch>
              <a:fillRect/>
            </a:stretch>
          </p:blipFill>
          <p:spPr bwMode="auto">
            <a:xfrm>
              <a:off x="4156364" y="2487613"/>
              <a:ext cx="3982587" cy="18859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矩形 21"/>
          <p:cNvSpPr/>
          <p:nvPr/>
        </p:nvSpPr>
        <p:spPr>
          <a:xfrm>
            <a:off x="6699922" y="5329762"/>
            <a:ext cx="2852576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2000" dirty="0" smtClean="0"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端链接分销</a:t>
            </a:r>
            <a:endParaRPr lang="en-US" altLang="zh-CN" sz="2000" dirty="0" smtClean="0">
              <a:latin typeface="微软雅黑" pitchFamily="34" charset="-122"/>
              <a:ea typeface="微软雅黑" pitchFamily="34" charset="-122"/>
            </a:endParaRPr>
          </a:p>
          <a:p>
            <a:pPr algn="ctr"/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后台生成分销链接，分享到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QQ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空间、论坛、微博等大型社交平台，以实现裂变式分销。</a:t>
            </a:r>
            <a:endParaRPr lang="zh-CN" altLang="en-US" sz="1400" dirty="0">
              <a:latin typeface="微软雅黑" pitchFamily="34" charset="-122"/>
              <a:ea typeface="微软雅黑" pitchFamily="34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937000" y="1238885"/>
            <a:ext cx="4175760" cy="2377917"/>
            <a:chOff x="4265114" y="1175743"/>
            <a:chExt cx="5022348" cy="2646032"/>
          </a:xfrm>
        </p:grpSpPr>
        <p:grpSp>
          <p:nvGrpSpPr>
            <p:cNvPr id="24" name="组合 23"/>
            <p:cNvGrpSpPr/>
            <p:nvPr/>
          </p:nvGrpSpPr>
          <p:grpSpPr>
            <a:xfrm>
              <a:off x="4309052" y="1175743"/>
              <a:ext cx="4978410" cy="1996149"/>
              <a:chOff x="776288" y="2062163"/>
              <a:chExt cx="8374062" cy="3357673"/>
            </a:xfrm>
          </p:grpSpPr>
          <p:grpSp>
            <p:nvGrpSpPr>
              <p:cNvPr id="25" name="组合 3"/>
              <p:cNvGrpSpPr/>
              <p:nvPr/>
            </p:nvGrpSpPr>
            <p:grpSpPr bwMode="auto">
              <a:xfrm>
                <a:off x="777875" y="2062163"/>
                <a:ext cx="1998663" cy="720725"/>
                <a:chOff x="1110" y="3812"/>
                <a:chExt cx="3148" cy="1134"/>
              </a:xfrm>
            </p:grpSpPr>
            <p:sp>
              <p:nvSpPr>
                <p:cNvPr id="26" name="圆角矩形 25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27" name="右箭头 26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28" name="组合 4"/>
              <p:cNvGrpSpPr/>
              <p:nvPr/>
            </p:nvGrpSpPr>
            <p:grpSpPr bwMode="auto">
              <a:xfrm>
                <a:off x="2865438" y="2062163"/>
                <a:ext cx="1998662" cy="720725"/>
                <a:chOff x="1110" y="3812"/>
                <a:chExt cx="3148" cy="1134"/>
              </a:xfrm>
            </p:grpSpPr>
            <p:sp>
              <p:nvSpPr>
                <p:cNvPr id="29" name="圆角矩形 28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30" name="右箭头 29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31" name="组合 7"/>
              <p:cNvGrpSpPr/>
              <p:nvPr/>
            </p:nvGrpSpPr>
            <p:grpSpPr bwMode="auto">
              <a:xfrm>
                <a:off x="4953000" y="2062163"/>
                <a:ext cx="1998663" cy="720725"/>
                <a:chOff x="1110" y="3812"/>
                <a:chExt cx="3148" cy="1134"/>
              </a:xfrm>
            </p:grpSpPr>
            <p:sp>
              <p:nvSpPr>
                <p:cNvPr id="32" name="圆角矩形 31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33" name="右箭头 32"/>
                <p:cNvSpPr/>
                <p:nvPr/>
              </p:nvSpPr>
              <p:spPr>
                <a:xfrm>
                  <a:off x="3718" y="4109"/>
                  <a:ext cx="540" cy="540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34" name="圆角矩形 33"/>
              <p:cNvSpPr/>
              <p:nvPr/>
            </p:nvSpPr>
            <p:spPr>
              <a:xfrm>
                <a:off x="7040563" y="2062163"/>
                <a:ext cx="1871662" cy="720725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35" name="右箭头 34"/>
              <p:cNvSpPr/>
              <p:nvPr/>
            </p:nvSpPr>
            <p:spPr>
              <a:xfrm rot="5640000">
                <a:off x="7832725" y="2566988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grpSp>
            <p:nvGrpSpPr>
              <p:cNvPr id="36" name="组合 16"/>
              <p:cNvGrpSpPr/>
              <p:nvPr/>
            </p:nvGrpSpPr>
            <p:grpSpPr bwMode="auto">
              <a:xfrm>
                <a:off x="920750" y="2135184"/>
                <a:ext cx="1706245" cy="943871"/>
                <a:chOff x="1337" y="3926"/>
                <a:chExt cx="2687" cy="1489"/>
              </a:xfrm>
            </p:grpSpPr>
            <p:sp>
              <p:nvSpPr>
                <p:cNvPr id="37" name="文本框 1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1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38" name="文本框 15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120" cy="137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注册开通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全网分销商城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39" name="组合 17"/>
              <p:cNvGrpSpPr/>
              <p:nvPr/>
            </p:nvGrpSpPr>
            <p:grpSpPr bwMode="auto">
              <a:xfrm>
                <a:off x="2936875" y="2135184"/>
                <a:ext cx="1706245" cy="1172074"/>
                <a:chOff x="1337" y="3926"/>
                <a:chExt cx="2687" cy="1849"/>
              </a:xfrm>
            </p:grpSpPr>
            <p:sp>
              <p:nvSpPr>
                <p:cNvPr id="40" name="文本框 18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2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1" name="文本框 19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120" cy="17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打造自己的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全网分销商城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42" name="组合 20"/>
              <p:cNvGrpSpPr/>
              <p:nvPr/>
            </p:nvGrpSpPr>
            <p:grpSpPr bwMode="auto">
              <a:xfrm>
                <a:off x="5097463" y="2135186"/>
                <a:ext cx="1533525" cy="789201"/>
                <a:chOff x="1337" y="3926"/>
                <a:chExt cx="2415" cy="1245"/>
              </a:xfrm>
            </p:grpSpPr>
            <p:sp>
              <p:nvSpPr>
                <p:cNvPr id="43" name="文本框 21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3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4" name="文本框 22"/>
                <p:cNvSpPr txBox="1">
                  <a:spLocks noChangeArrowheads="1"/>
                </p:cNvSpPr>
                <p:nvPr/>
              </p:nvSpPr>
              <p:spPr bwMode="auto">
                <a:xfrm>
                  <a:off x="1904" y="4051"/>
                  <a:ext cx="1848" cy="112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发展分销商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45" name="组合 23"/>
              <p:cNvGrpSpPr/>
              <p:nvPr/>
            </p:nvGrpSpPr>
            <p:grpSpPr bwMode="auto">
              <a:xfrm>
                <a:off x="7113588" y="2135185"/>
                <a:ext cx="1651635" cy="715669"/>
                <a:chOff x="1337" y="3926"/>
                <a:chExt cx="2601" cy="1129"/>
              </a:xfrm>
            </p:grpSpPr>
            <p:sp>
              <p:nvSpPr>
                <p:cNvPr id="46" name="文本框 2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9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4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47" name="文本框 25"/>
                <p:cNvSpPr txBox="1">
                  <a:spLocks noChangeArrowheads="1"/>
                </p:cNvSpPr>
                <p:nvPr/>
              </p:nvSpPr>
              <p:spPr bwMode="auto">
                <a:xfrm>
                  <a:off x="1904" y="4039"/>
                  <a:ext cx="2034" cy="10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分销商分享链接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48" name="圆角矩形 47"/>
              <p:cNvSpPr/>
              <p:nvPr/>
            </p:nvSpPr>
            <p:spPr>
              <a:xfrm>
                <a:off x="7113588" y="3143250"/>
                <a:ext cx="1871662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grpSp>
            <p:nvGrpSpPr>
              <p:cNvPr id="49" name="组合 29"/>
              <p:cNvGrpSpPr/>
              <p:nvPr/>
            </p:nvGrpSpPr>
            <p:grpSpPr bwMode="auto">
              <a:xfrm rot="10800000">
                <a:off x="2720975" y="3143250"/>
                <a:ext cx="2101850" cy="719138"/>
                <a:chOff x="1110" y="3812"/>
                <a:chExt cx="3148" cy="1134"/>
              </a:xfrm>
            </p:grpSpPr>
            <p:sp>
              <p:nvSpPr>
                <p:cNvPr id="50" name="圆角矩形 49"/>
                <p:cNvSpPr/>
                <p:nvPr/>
              </p:nvSpPr>
              <p:spPr>
                <a:xfrm>
                  <a:off x="1112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51" name="右箭头 50"/>
                <p:cNvSpPr/>
                <p:nvPr/>
              </p:nvSpPr>
              <p:spPr>
                <a:xfrm>
                  <a:off x="3723" y="4110"/>
                  <a:ext cx="540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52" name="组合 32"/>
              <p:cNvGrpSpPr/>
              <p:nvPr/>
            </p:nvGrpSpPr>
            <p:grpSpPr bwMode="auto">
              <a:xfrm rot="10800000">
                <a:off x="5045075" y="3143250"/>
                <a:ext cx="1762125" cy="719138"/>
                <a:chOff x="1110" y="3812"/>
                <a:chExt cx="3148" cy="1134"/>
              </a:xfrm>
            </p:grpSpPr>
            <p:sp>
              <p:nvSpPr>
                <p:cNvPr id="53" name="圆角矩形 52"/>
                <p:cNvSpPr/>
                <p:nvPr/>
              </p:nvSpPr>
              <p:spPr>
                <a:xfrm>
                  <a:off x="1116" y="3812"/>
                  <a:ext cx="2947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54" name="右箭头 53"/>
                <p:cNvSpPr/>
                <p:nvPr/>
              </p:nvSpPr>
              <p:spPr>
                <a:xfrm>
                  <a:off x="3722" y="4110"/>
                  <a:ext cx="539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sp>
            <p:nvSpPr>
              <p:cNvPr id="55" name="圆角矩形 54"/>
              <p:cNvSpPr/>
              <p:nvPr/>
            </p:nvSpPr>
            <p:spPr>
              <a:xfrm>
                <a:off x="776288" y="3143250"/>
                <a:ext cx="1871662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sp>
            <p:nvSpPr>
              <p:cNvPr id="56" name="右箭头 55"/>
              <p:cNvSpPr/>
              <p:nvPr/>
            </p:nvSpPr>
            <p:spPr>
              <a:xfrm rot="5640000">
                <a:off x="1568450" y="3646488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grpSp>
            <p:nvGrpSpPr>
              <p:cNvPr id="57" name="组合 37"/>
              <p:cNvGrpSpPr/>
              <p:nvPr/>
            </p:nvGrpSpPr>
            <p:grpSpPr bwMode="auto">
              <a:xfrm>
                <a:off x="7185025" y="3214689"/>
                <a:ext cx="1965325" cy="715838"/>
                <a:chOff x="1224" y="3926"/>
                <a:chExt cx="3095" cy="1126"/>
              </a:xfrm>
            </p:grpSpPr>
            <p:sp>
              <p:nvSpPr>
                <p:cNvPr id="58" name="文本框 38"/>
                <p:cNvSpPr txBox="1">
                  <a:spLocks noChangeArrowheads="1"/>
                </p:cNvSpPr>
                <p:nvPr/>
              </p:nvSpPr>
              <p:spPr bwMode="auto">
                <a:xfrm>
                  <a:off x="1224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5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59" name="文本框 39"/>
                <p:cNvSpPr txBox="1">
                  <a:spLocks noChangeArrowheads="1"/>
                </p:cNvSpPr>
                <p:nvPr/>
              </p:nvSpPr>
              <p:spPr bwMode="auto">
                <a:xfrm>
                  <a:off x="1791" y="4039"/>
                  <a:ext cx="2528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买家通过享链接购买商品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60" name="组合 40"/>
              <p:cNvGrpSpPr/>
              <p:nvPr/>
            </p:nvGrpSpPr>
            <p:grpSpPr bwMode="auto">
              <a:xfrm>
                <a:off x="3008313" y="3214686"/>
                <a:ext cx="1634490" cy="787675"/>
                <a:chOff x="1337" y="3926"/>
                <a:chExt cx="2574" cy="1239"/>
              </a:xfrm>
            </p:grpSpPr>
            <p:sp>
              <p:nvSpPr>
                <p:cNvPr id="61" name="文本框 41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7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2" name="文本框 42"/>
                <p:cNvSpPr txBox="1">
                  <a:spLocks noChangeArrowheads="1"/>
                </p:cNvSpPr>
                <p:nvPr/>
              </p:nvSpPr>
              <p:spPr bwMode="auto">
                <a:xfrm>
                  <a:off x="1904" y="4152"/>
                  <a:ext cx="2007" cy="1013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买家收货订单完成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63" name="组合 43"/>
              <p:cNvGrpSpPr/>
              <p:nvPr/>
            </p:nvGrpSpPr>
            <p:grpSpPr bwMode="auto">
              <a:xfrm>
                <a:off x="5168900" y="3214686"/>
                <a:ext cx="1360805" cy="867777"/>
                <a:chOff x="1337" y="3926"/>
                <a:chExt cx="2143" cy="1365"/>
              </a:xfrm>
            </p:grpSpPr>
            <p:sp>
              <p:nvSpPr>
                <p:cNvPr id="64" name="文本框 44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6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5" name="文本框 45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1576" cy="1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商家发货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66" name="组合 46"/>
              <p:cNvGrpSpPr/>
              <p:nvPr/>
            </p:nvGrpSpPr>
            <p:grpSpPr bwMode="auto">
              <a:xfrm>
                <a:off x="849313" y="3214686"/>
                <a:ext cx="1878330" cy="867777"/>
                <a:chOff x="1337" y="3926"/>
                <a:chExt cx="2958" cy="1365"/>
              </a:xfrm>
            </p:grpSpPr>
            <p:sp>
              <p:nvSpPr>
                <p:cNvPr id="67" name="文本框 47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8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68" name="文本框 48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2391" cy="1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分销商佣金到账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28" name="圆角矩形 127"/>
              <p:cNvSpPr/>
              <p:nvPr/>
            </p:nvSpPr>
            <p:spPr>
              <a:xfrm>
                <a:off x="2865438" y="4151312"/>
                <a:ext cx="1956053" cy="719138"/>
              </a:xfrm>
              <a:prstGeom prst="roundRect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  <p:grpSp>
            <p:nvGrpSpPr>
              <p:cNvPr id="130" name="组合 50"/>
              <p:cNvGrpSpPr/>
              <p:nvPr/>
            </p:nvGrpSpPr>
            <p:grpSpPr bwMode="auto">
              <a:xfrm>
                <a:off x="776288" y="4151313"/>
                <a:ext cx="1998662" cy="719137"/>
                <a:chOff x="1110" y="3812"/>
                <a:chExt cx="3148" cy="1134"/>
              </a:xfrm>
            </p:grpSpPr>
            <p:sp>
              <p:nvSpPr>
                <p:cNvPr id="131" name="圆角矩形 130"/>
                <p:cNvSpPr/>
                <p:nvPr/>
              </p:nvSpPr>
              <p:spPr>
                <a:xfrm>
                  <a:off x="1110" y="3812"/>
                  <a:ext cx="2948" cy="1134"/>
                </a:xfrm>
                <a:prstGeom prst="roundRect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  <p:sp>
              <p:nvSpPr>
                <p:cNvPr id="132" name="右箭头 131"/>
                <p:cNvSpPr/>
                <p:nvPr/>
              </p:nvSpPr>
              <p:spPr>
                <a:xfrm>
                  <a:off x="3718" y="4110"/>
                  <a:ext cx="540" cy="538"/>
                </a:xfrm>
                <a:prstGeom prst="rightArrow">
                  <a:avLst/>
                </a:prstGeom>
                <a:solidFill>
                  <a:srgbClr val="4F81BD"/>
                </a:solidFill>
                <a:ln w="25400" cap="flat" cmpd="sng" algn="ctr">
                  <a:noFill/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zh-CN" altLang="en-US" sz="1050" b="0" i="0" u="none" strike="noStrike" kern="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Arial"/>
                    <a:ea typeface="宋体"/>
                    <a:cs typeface="+mn-cs"/>
                  </a:endParaRPr>
                </a:p>
              </p:txBody>
            </p:sp>
          </p:grpSp>
          <p:grpSp>
            <p:nvGrpSpPr>
              <p:cNvPr id="133" name="组合 53"/>
              <p:cNvGrpSpPr/>
              <p:nvPr/>
            </p:nvGrpSpPr>
            <p:grpSpPr bwMode="auto">
              <a:xfrm>
                <a:off x="2938463" y="4222748"/>
                <a:ext cx="1801531" cy="1197088"/>
                <a:chOff x="1224" y="3926"/>
                <a:chExt cx="2838" cy="1883"/>
              </a:xfrm>
            </p:grpSpPr>
            <p:sp>
              <p:nvSpPr>
                <p:cNvPr id="134" name="文本框 54"/>
                <p:cNvSpPr txBox="1">
                  <a:spLocks noChangeArrowheads="1"/>
                </p:cNvSpPr>
                <p:nvPr/>
              </p:nvSpPr>
              <p:spPr bwMode="auto">
                <a:xfrm>
                  <a:off x="1224" y="3926"/>
                  <a:ext cx="1305" cy="170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10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5" name="文本框 55"/>
                <p:cNvSpPr txBox="1">
                  <a:spLocks noChangeArrowheads="1"/>
                </p:cNvSpPr>
                <p:nvPr/>
              </p:nvSpPr>
              <p:spPr bwMode="auto">
                <a:xfrm>
                  <a:off x="2017" y="4269"/>
                  <a:ext cx="2045" cy="154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商家打款给分销商</a:t>
                  </a:r>
                  <a:endParaRPr kumimoji="0" lang="zh-CN" altLang="zh-CN" sz="800" b="0" i="0" u="none" strike="noStrike" kern="0" cap="none" spc="0" normalizeH="0" baseline="0" noProof="0" dirty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grpSp>
            <p:nvGrpSpPr>
              <p:cNvPr id="136" name="组合 56"/>
              <p:cNvGrpSpPr/>
              <p:nvPr/>
            </p:nvGrpSpPr>
            <p:grpSpPr bwMode="auto">
              <a:xfrm>
                <a:off x="920750" y="4222748"/>
                <a:ext cx="1878330" cy="867777"/>
                <a:chOff x="1337" y="3926"/>
                <a:chExt cx="2958" cy="1365"/>
              </a:xfrm>
            </p:grpSpPr>
            <p:sp>
              <p:nvSpPr>
                <p:cNvPr id="137" name="文本框 57"/>
                <p:cNvSpPr txBox="1">
                  <a:spLocks noChangeArrowheads="1"/>
                </p:cNvSpPr>
                <p:nvPr/>
              </p:nvSpPr>
              <p:spPr bwMode="auto">
                <a:xfrm>
                  <a:off x="1337" y="3926"/>
                  <a:ext cx="1033" cy="98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en-US" altLang="zh-CN" sz="1600" b="0" i="1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00"/>
                      </a:solidFill>
                      <a:effectLst/>
                      <a:uLnTx/>
                      <a:uFillTx/>
                    </a:rPr>
                    <a:t>9 </a:t>
                  </a:r>
                  <a:endParaRPr kumimoji="0" lang="en-US" altLang="zh-CN" sz="1600" b="0" i="1" u="none" strike="noStrike" kern="0" cap="none" spc="0" normalizeH="0" baseline="0" noProof="0" smtClean="0">
                    <a:ln>
                      <a:noFill/>
                    </a:ln>
                    <a:solidFill>
                      <a:srgbClr val="FFFF00"/>
                    </a:solidFill>
                    <a:effectLst/>
                    <a:uLnTx/>
                    <a:uFillTx/>
                  </a:endParaRPr>
                </a:p>
              </p:txBody>
            </p:sp>
            <p:sp>
              <p:nvSpPr>
                <p:cNvPr id="138" name="文本框 58"/>
                <p:cNvSpPr txBox="1">
                  <a:spLocks noChangeArrowheads="1"/>
                </p:cNvSpPr>
                <p:nvPr/>
              </p:nvSpPr>
              <p:spPr bwMode="auto">
                <a:xfrm>
                  <a:off x="1904" y="4175"/>
                  <a:ext cx="2391" cy="111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square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defRPr/>
                  </a:pPr>
                  <a:r>
                    <a:rPr kumimoji="0" lang="zh-CN" altLang="zh-CN" sz="800" b="0" i="0" u="none" strike="noStrike" kern="0" cap="none" spc="0" normalizeH="0" baseline="0" noProof="0" smtClean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微软雅黑" pitchFamily="34" charset="-122"/>
                      <a:ea typeface="微软雅黑" pitchFamily="34" charset="-122"/>
                      <a:sym typeface="宋体" pitchFamily="2" charset="-122"/>
                    </a:rPr>
                    <a:t>分销商申请提现</a:t>
                  </a:r>
                  <a:endParaRPr kumimoji="0" lang="zh-CN" altLang="zh-CN" sz="800" b="0" i="0" u="none" strike="noStrike" kern="0" cap="none" spc="0" normalizeH="0" baseline="0" noProof="0" smtClean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微软雅黑" pitchFamily="34" charset="-122"/>
                    <a:ea typeface="微软雅黑" pitchFamily="34" charset="-122"/>
                    <a:sym typeface="宋体" pitchFamily="2" charset="-122"/>
                  </a:endParaRPr>
                </a:p>
              </p:txBody>
            </p:sp>
          </p:grpSp>
          <p:sp>
            <p:nvSpPr>
              <p:cNvPr id="139" name="右箭头 138"/>
              <p:cNvSpPr/>
              <p:nvPr/>
            </p:nvSpPr>
            <p:spPr>
              <a:xfrm rot="10800000">
                <a:off x="6945313" y="3314700"/>
                <a:ext cx="342900" cy="342900"/>
              </a:xfrm>
              <a:prstGeom prst="rightArrow">
                <a:avLst/>
              </a:prstGeom>
              <a:solidFill>
                <a:srgbClr val="4F81BD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05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宋体"/>
                  <a:cs typeface="+mn-cs"/>
                </a:endParaRPr>
              </a:p>
            </p:txBody>
          </p:sp>
        </p:grpSp>
        <p:sp>
          <p:nvSpPr>
            <p:cNvPr id="140" name="矩形 139"/>
            <p:cNvSpPr/>
            <p:nvPr/>
          </p:nvSpPr>
          <p:spPr>
            <a:xfrm>
              <a:off x="4265114" y="3017667"/>
              <a:ext cx="4880782" cy="804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业务开展流程简单，</a:t>
              </a:r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10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步打造一气呵成</a:t>
              </a:r>
              <a:endParaRPr lang="zh-CN" altLang="en-US" sz="20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pic>
        <p:nvPicPr>
          <p:cNvPr id="141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7900" y="1438910"/>
            <a:ext cx="2709545" cy="1263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2" name="矩形 141"/>
          <p:cNvSpPr/>
          <p:nvPr/>
        </p:nvSpPr>
        <p:spPr>
          <a:xfrm>
            <a:off x="8614394" y="2930547"/>
            <a:ext cx="26485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000" dirty="0" smtClean="0">
                <a:latin typeface="微软雅黑" pitchFamily="34" charset="-122"/>
                <a:ea typeface="微软雅黑" pitchFamily="34" charset="-122"/>
              </a:rPr>
              <a:t>后台统一管理，方便！</a:t>
            </a:r>
            <a:endParaRPr lang="zh-CN" altLang="en-US" sz="20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3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网络推广没效果，试试三级返佣无限分销</a:t>
            </a:r>
            <a:endParaRPr lang="zh-CN" altLang="en-US" sz="2800" b="1" dirty="0"/>
          </a:p>
        </p:txBody>
      </p:sp>
      <p:sp>
        <p:nvSpPr>
          <p:cNvPr id="144" name="矩形 143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985520" y="1785620"/>
            <a:ext cx="10104755" cy="4002122"/>
            <a:chOff x="1690525" y="2822222"/>
            <a:chExt cx="8878685" cy="3516293"/>
          </a:xfrm>
        </p:grpSpPr>
        <p:sp>
          <p:nvSpPr>
            <p:cNvPr id="2" name="AutoShape 2"/>
            <p:cNvSpPr>
              <a:spLocks noChangeArrowheads="1"/>
            </p:cNvSpPr>
            <p:nvPr/>
          </p:nvSpPr>
          <p:spPr bwMode="ltGray">
            <a:xfrm>
              <a:off x="1817486" y="2828572"/>
              <a:ext cx="2184400" cy="1711342"/>
            </a:xfrm>
            <a:prstGeom prst="flowChartOffpageConnector">
              <a:avLst/>
            </a:prstGeom>
            <a:solidFill>
              <a:srgbClr val="FFC00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3" name="AutoShape 5"/>
            <p:cNvSpPr>
              <a:spLocks noChangeArrowheads="1"/>
            </p:cNvSpPr>
            <p:nvPr/>
          </p:nvSpPr>
          <p:spPr bwMode="ltGray">
            <a:xfrm>
              <a:off x="5054581" y="2822222"/>
              <a:ext cx="2259013" cy="1701474"/>
            </a:xfrm>
            <a:prstGeom prst="flowChartOffpageConnector">
              <a:avLst/>
            </a:prstGeom>
            <a:solidFill>
              <a:srgbClr val="92D05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9" name="AutoShape 8"/>
            <p:cNvSpPr>
              <a:spLocks noChangeArrowheads="1"/>
            </p:cNvSpPr>
            <p:nvPr/>
          </p:nvSpPr>
          <p:spPr bwMode="ltGray">
            <a:xfrm>
              <a:off x="8375285" y="2822222"/>
              <a:ext cx="2193925" cy="1711342"/>
            </a:xfrm>
            <a:prstGeom prst="flowChartOffpageConnector">
              <a:avLst/>
            </a:prstGeom>
            <a:solidFill>
              <a:srgbClr val="00B0F0"/>
            </a:solidFill>
            <a:ln w="19050" algn="ctr">
              <a:noFill/>
              <a:miter lim="800000"/>
            </a:ln>
            <a:effectLst>
              <a:prstShdw prst="shdw13" dist="45791" dir="3378596">
                <a:srgbClr val="1C1C1C">
                  <a:alpha val="50000"/>
                </a:srgbClr>
              </a:prstShdw>
            </a:effectLst>
          </p:spPr>
          <p:txBody>
            <a:bodyPr wrap="none" anchor="ctr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itchFamily="34" charset="0"/>
              </a:endParaRPr>
            </a:p>
          </p:txBody>
        </p:sp>
        <p:sp>
          <p:nvSpPr>
            <p:cNvPr id="10" name="TextBox 4"/>
            <p:cNvSpPr txBox="1"/>
            <p:nvPr/>
          </p:nvSpPr>
          <p:spPr>
            <a:xfrm>
              <a:off x="2370161" y="3114347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观念在变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需求在变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习惯在变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1" name="TextBox 5"/>
            <p:cNvSpPr txBox="1"/>
            <p:nvPr/>
          </p:nvSpPr>
          <p:spPr>
            <a:xfrm>
              <a:off x="5656777" y="3123872"/>
              <a:ext cx="1444977" cy="9027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市场在变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用户在变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营销在变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2" name="TextBox 6"/>
            <p:cNvSpPr txBox="1"/>
            <p:nvPr/>
          </p:nvSpPr>
          <p:spPr>
            <a:xfrm>
              <a:off x="8536679" y="3268268"/>
              <a:ext cx="1947332" cy="6349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000" b="1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</a:rPr>
                <a:t>你的鲜花营销跟上了吗？</a:t>
              </a:r>
              <a:endParaRPr lang="zh-CN" altLang="en-US" sz="2000" b="1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1690525" y="4664768"/>
              <a:ext cx="2438321" cy="167374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智能手机时代，移动购物的渗透率和普及化加速；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更追求品质、潮流、时尚；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实体店逛街，淘宝购物；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lnSpc>
                  <a:spcPct val="150000"/>
                </a:lnSpc>
                <a:buFont typeface="Arial" pitchFamily="34" charset="0"/>
                <a:buChar char="•"/>
              </a:pP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>
                <a:buFont typeface="Arial" pitchFamily="34" charset="0"/>
                <a:buChar char="•"/>
              </a:pPr>
              <a:endParaRPr lang="zh-CN" altLang="en-US" sz="14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TextBox 33"/>
            <p:cNvSpPr txBox="1"/>
            <p:nvPr/>
          </p:nvSpPr>
          <p:spPr>
            <a:xfrm>
              <a:off x="9054997" y="4664768"/>
              <a:ext cx="1422400" cy="1112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7200" b="1" dirty="0">
                  <a:latin typeface="微软雅黑" pitchFamily="34" charset="-122"/>
                  <a:ea typeface="微软雅黑" pitchFamily="34" charset="-122"/>
                </a:rPr>
                <a:t>？</a:t>
              </a:r>
              <a:endParaRPr lang="zh-CN" altLang="en-US" sz="7200" b="1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5020714" y="4678514"/>
              <a:ext cx="2292880" cy="120509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 algn="l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互联网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+”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、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“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双创</a:t>
              </a: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”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上升为国家战略；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en-US" altLang="zh-CN" sz="1400" dirty="0">
                  <a:latin typeface="微软雅黑" pitchFamily="34" charset="-122"/>
                  <a:ea typeface="微软雅黑" pitchFamily="34" charset="-122"/>
                </a:rPr>
                <a:t>90</a:t>
              </a: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后成长为消费中坚力量；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  <a:p>
              <a:pPr marL="285750" indent="-285750" algn="l">
                <a:lnSpc>
                  <a:spcPct val="150000"/>
                </a:lnSpc>
                <a:buFont typeface="Arial" pitchFamily="34" charset="0"/>
                <a:buChar char="•"/>
              </a:pPr>
              <a:r>
                <a:rPr lang="zh-CN" altLang="en-US" sz="1400" dirty="0">
                  <a:latin typeface="微软雅黑" pitchFamily="34" charset="-122"/>
                  <a:ea typeface="微软雅黑" pitchFamily="34" charset="-122"/>
                </a:rPr>
                <a:t>传统营销模式遭遇瓶颈；</a:t>
              </a:r>
              <a:endParaRPr lang="en-US" altLang="zh-CN" sz="14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cxnSp>
        <p:nvCxnSpPr>
          <p:cNvPr id="18" name="直接连接符 17"/>
          <p:cNvCxnSpPr/>
          <p:nvPr/>
        </p:nvCxnSpPr>
        <p:spPr>
          <a:xfrm>
            <a:off x="4674193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>
            <a:off x="8004415" y="2499911"/>
            <a:ext cx="19846" cy="2988000"/>
          </a:xfrm>
          <a:prstGeom prst="line">
            <a:avLst/>
          </a:prstGeom>
          <a:ln>
            <a:prstDash val="dash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1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除了兜里的银子没变，所有的事情都在变</a:t>
            </a:r>
            <a:endParaRPr lang="zh-CN" altLang="en-US" sz="2800" b="1" dirty="0"/>
          </a:p>
        </p:txBody>
      </p:sp>
      <p:sp>
        <p:nvSpPr>
          <p:cNvPr id="22" name="矩形 2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6"/>
          <p:cNvSpPr txBox="1"/>
          <p:nvPr/>
        </p:nvSpPr>
        <p:spPr>
          <a:xfrm>
            <a:off x="7085436" y="1416144"/>
            <a:ext cx="4904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专攻微信平台，打通一个渠道！</a:t>
            </a:r>
            <a:endParaRPr lang="zh-CN" alt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" name="Picture 2" descr="http://www.iisp.com/design/images/wx/box1.pn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8214" y="1971496"/>
            <a:ext cx="3069190" cy="2991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本框 15"/>
          <p:cNvSpPr txBox="1"/>
          <p:nvPr/>
        </p:nvSpPr>
        <p:spPr>
          <a:xfrm>
            <a:off x="555166" y="5823160"/>
            <a:ext cx="1099367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选择这套，说明你已经有了</a:t>
            </a:r>
            <a:r>
              <a:rPr lang="zh-CN" altLang="en-US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手机站和电脑站</a:t>
            </a:r>
            <a:endParaRPr lang="zh-CN" altLang="en-US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标题 2"/>
          <p:cNvSpPr>
            <a:spLocks noGrp="1"/>
          </p:cNvSpPr>
          <p:nvPr/>
        </p:nvSpPr>
        <p:spPr>
          <a:xfrm>
            <a:off x="401236" y="254836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/>
              <a:t>建站宝盒微电商解决方案</a:t>
            </a:r>
            <a:endParaRPr lang="zh-CN" altLang="en-US" sz="2800" b="1" dirty="0"/>
          </a:p>
        </p:txBody>
      </p:sp>
      <p:sp>
        <p:nvSpPr>
          <p:cNvPr id="13" name="矩形 12"/>
          <p:cNvSpPr/>
          <p:nvPr/>
        </p:nvSpPr>
        <p:spPr>
          <a:xfrm>
            <a:off x="554918" y="873327"/>
            <a:ext cx="8372655" cy="18004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14" name="内容占位符 3"/>
          <p:cNvGraphicFramePr/>
          <p:nvPr/>
        </p:nvGraphicFramePr>
        <p:xfrm>
          <a:off x="555625" y="1416685"/>
          <a:ext cx="6799580" cy="4149090"/>
        </p:xfrm>
        <a:graphic>
          <a:graphicData uri="http://schemas.openxmlformats.org/drawingml/2006/table">
            <a:tbl>
              <a:tblPr/>
              <a:tblGrid>
                <a:gridCol w="1390650"/>
                <a:gridCol w="5408930"/>
              </a:tblGrid>
              <a:tr h="356953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功能配置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CN" altLang="en-US" sz="1600" b="1" dirty="0">
                          <a:solidFill>
                            <a:schemeClr val="bg1"/>
                          </a:solidFill>
                        </a:rPr>
                        <a:t>微电商解决方案</a:t>
                      </a:r>
                      <a:endParaRPr lang="zh-CN" altLang="en-US"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404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基础参数</a:t>
                      </a:r>
                      <a:endParaRPr lang="zh-CN" altLang="en-US" sz="110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buFont typeface="Arial" pitchFamily="34" charset="0"/>
                        <a:buNone/>
                      </a:pP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送价值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1196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元微商城版建站宝盒，支持无限栏目，支持无限个产品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/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文章，多语种网站，海量精美模板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57353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营销工具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刮刮卡、大转盘、 优惠券、 满赠促销、满减促销、折扣促销、套餐促销、团购活动、秒杀活动、拼团秒杀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8360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微网站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会员注册系统、会员管理系统、管理员权限系统、产品管理系统、订单管理系统、购物车系统、在线支付系统、文章发布系统、文章管理系统、文章分享功能、访问数据统计系统、短信系统、招聘系统、表单系统、投票系统、留言板、客服系统、淘宝产品一键导入系统、</a:t>
                      </a:r>
                      <a:r>
                        <a:rPr lang="en-US" altLang="zh-CN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SEO</a:t>
                      </a:r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优化推广系统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942278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微信公众号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公众号自定义菜单、公众号图文设置、微信墙、微场景、微群发、微相册、关键字、微留言、微投票、微报名、微信会员管理系统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  <a:tr h="740441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微信营销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zh-CN" altLang="en-US" sz="1100" dirty="0">
                          <a:solidFill>
                            <a:schemeClr val="bg1"/>
                          </a:solidFill>
                          <a:effectLst/>
                          <a:latin typeface="微软雅黑" pitchFamily="34" charset="-122"/>
                          <a:ea typeface="微软雅黑" pitchFamily="34" charset="-122"/>
                        </a:rPr>
                        <a:t>微信墙、微相册、微场景 微投票、微留言、微报名、会员卡、微会员、微信刮刮卡、微信大转盘、微信授权登录、微信支付、现金红包、摇大奖、摇红包、易企玩（抓住大白、数钱大战、我要萌妹子、宠物对对碰）</a:t>
                      </a:r>
                      <a:endParaRPr lang="zh-CN" altLang="en-US" sz="1100" dirty="0">
                        <a:solidFill>
                          <a:schemeClr val="bg1"/>
                        </a:solidFill>
                        <a:effectLst/>
                        <a:latin typeface="微软雅黑" pitchFamily="34" charset="-122"/>
                        <a:ea typeface="微软雅黑" pitchFamily="34" charset="-122"/>
                      </a:endParaRPr>
                    </a:p>
                  </a:txBody>
                  <a:tcPr marL="56427" marR="56427" marT="56447" marB="56447" anchor="ctr">
                    <a:lnL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矩形 2"/>
          <p:cNvSpPr/>
          <p:nvPr/>
        </p:nvSpPr>
        <p:spPr>
          <a:xfrm>
            <a:off x="9304714" y="4802982"/>
            <a:ext cx="2410781" cy="6326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7354883" y="4802982"/>
            <a:ext cx="1922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GB" sz="3600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1196</a:t>
            </a:r>
            <a:r>
              <a:rPr lang="zh-CN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元</a:t>
            </a:r>
            <a:r>
              <a:rPr lang="en-US" altLang="zh-CN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/</a:t>
            </a:r>
            <a:r>
              <a:rPr lang="zh-CN" altLang="en-US" dirty="0">
                <a:solidFill>
                  <a:schemeClr val="tx1"/>
                </a:solidFill>
                <a:latin typeface="微软雅黑" pitchFamily="34" charset="-122"/>
                <a:ea typeface="微软雅黑" pitchFamily="34" charset="-122"/>
              </a:rPr>
              <a:t>年</a:t>
            </a:r>
            <a:endParaRPr lang="zh-CN" altLang="en-US" dirty="0">
              <a:solidFill>
                <a:schemeClr val="tx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044392" y="4938268"/>
            <a:ext cx="1261884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none" rtlCol="0">
            <a:spAutoFit/>
          </a:bodyPr>
          <a:lstStyle/>
          <a:p>
            <a:r>
              <a:rPr lang="zh-CN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立即购买</a:t>
            </a:r>
            <a:endParaRPr lang="zh-CN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828" y="1351299"/>
            <a:ext cx="5830902" cy="3513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文本框 1"/>
          <p:cNvSpPr txBox="1"/>
          <p:nvPr/>
        </p:nvSpPr>
        <p:spPr>
          <a:xfrm>
            <a:off x="3110608" y="4865473"/>
            <a:ext cx="628890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PPT</a:t>
            </a:r>
            <a:r>
              <a:rPr lang="zh-CN" altLang="en-US" sz="20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效果做的好，不如亲身检验一下的好</a:t>
            </a:r>
            <a:endParaRPr lang="zh-CN" altLang="en-US" sz="2000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4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联系你的客户经理，</a:t>
            </a:r>
            <a:r>
              <a:rPr lang="zh-CN" alt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感受下建站宝盒的</a:t>
            </a:r>
            <a:r>
              <a:rPr lang="zh-CN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微软雅黑" pitchFamily="34" charset="-122"/>
                <a:ea typeface="微软雅黑" pitchFamily="34" charset="-122"/>
              </a:rPr>
              <a:t>营销魅力吧</a:t>
            </a:r>
            <a:endParaRPr lang="zh-CN" altLang="en-US" sz="2000" dirty="0">
              <a:solidFill>
                <a:schemeClr val="tx1">
                  <a:lumMod val="95000"/>
                  <a:lumOff val="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没错，拥有它，你就拥有了整个世界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038"/>
          <p:cNvPicPr>
            <a:picLocks noGrp="1" noChangeAspect="1" noChangeArrowheads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2111" y="1820062"/>
            <a:ext cx="3449189" cy="345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33" name="矩形 32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19"/>
          <p:cNvGrpSpPr/>
          <p:nvPr/>
        </p:nvGrpSpPr>
        <p:grpSpPr>
          <a:xfrm>
            <a:off x="1040630" y="1430351"/>
            <a:ext cx="9821536" cy="3809612"/>
            <a:chOff x="1946" y="2667"/>
            <a:chExt cx="13935" cy="5403"/>
          </a:xfrm>
        </p:grpSpPr>
        <p:pic>
          <p:nvPicPr>
            <p:cNvPr id="3" name="Picture 3"/>
            <p:cNvPicPr>
              <a:picLocks noChangeAspect="1" noChangeArrowheads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2667"/>
              <a:ext cx="2830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4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2667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2667"/>
              <a:ext cx="3046" cy="10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2667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4140"/>
              <a:ext cx="2832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Picture 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4140"/>
              <a:ext cx="2940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4140"/>
              <a:ext cx="3047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1"/>
            <p:cNvPicPr>
              <a:picLocks noGrp="1"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4140"/>
              <a:ext cx="3155" cy="9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5615"/>
              <a:ext cx="2833" cy="9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3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5615"/>
              <a:ext cx="2940" cy="10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4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5615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3" descr="http://www.szaija.com/imageRepository/39f0ff23-f9c3-4579-a0db-e5f3803a3d01.jp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5615"/>
              <a:ext cx="3153" cy="9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7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25" y="7090"/>
              <a:ext cx="3156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8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46" y="7090"/>
              <a:ext cx="2823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9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0" y="7090"/>
              <a:ext cx="2941" cy="9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30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46" y="7090"/>
              <a:ext cx="3048" cy="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部分合作伙伴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PPT0321\zs2.pngzs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165" y="1244888"/>
            <a:ext cx="7545358" cy="49452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火箭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84" y="3799295"/>
            <a:ext cx="1428564" cy="1600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10" descr="12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6786" y="3151600"/>
            <a:ext cx="3025381" cy="2895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资质＆荣誉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2412548" y="2419848"/>
            <a:ext cx="1425389" cy="1424318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5" name="椭圆 4"/>
          <p:cNvSpPr/>
          <p:nvPr/>
        </p:nvSpPr>
        <p:spPr>
          <a:xfrm>
            <a:off x="5047455" y="2419848"/>
            <a:ext cx="1425389" cy="1424318"/>
          </a:xfrm>
          <a:prstGeom prst="ellipse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6" name="椭圆 5"/>
          <p:cNvSpPr/>
          <p:nvPr/>
        </p:nvSpPr>
        <p:spPr>
          <a:xfrm>
            <a:off x="4898249" y="2270589"/>
            <a:ext cx="1723801" cy="1722837"/>
          </a:xfrm>
          <a:prstGeom prst="ellipse">
            <a:avLst/>
          </a:prstGeom>
          <a:noFill/>
          <a:ln w="57150">
            <a:solidFill>
              <a:srgbClr val="FF505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7747441" y="2426200"/>
            <a:ext cx="1425389" cy="1424318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8" name="椭圆 7"/>
          <p:cNvSpPr/>
          <p:nvPr/>
        </p:nvSpPr>
        <p:spPr>
          <a:xfrm>
            <a:off x="7598235" y="2276940"/>
            <a:ext cx="1723801" cy="1722837"/>
          </a:xfrm>
          <a:prstGeom prst="ellipse">
            <a:avLst/>
          </a:prstGeom>
          <a:noFill/>
          <a:ln w="57150">
            <a:solidFill>
              <a:schemeClr val="accent1">
                <a:alpha val="49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sp>
        <p:nvSpPr>
          <p:cNvPr id="9" name="文本框 10"/>
          <p:cNvSpPr txBox="1">
            <a:spLocks noChangeArrowheads="1"/>
          </p:cNvSpPr>
          <p:nvPr/>
        </p:nvSpPr>
        <p:spPr bwMode="auto">
          <a:xfrm>
            <a:off x="2453817" y="4220490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itchFamily="34" charset="-122"/>
                <a:ea typeface="微软雅黑" pitchFamily="34" charset="-122"/>
              </a:rPr>
              <a:t>耐思讲堂</a:t>
            </a: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155405" y="4652391"/>
            <a:ext cx="1796816" cy="65261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建站宝盒 从入门到精通 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zh-CN" altLang="en-US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带领大家走上逆袭之路</a:t>
            </a:r>
            <a:endParaRPr lang="zh-CN" altLang="en-US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endParaRPr lang="zh-CN" altLang="en-US" sz="12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1" name="文本框 17"/>
          <p:cNvSpPr txBox="1">
            <a:spLocks noChangeArrowheads="1"/>
          </p:cNvSpPr>
          <p:nvPr/>
        </p:nvSpPr>
        <p:spPr bwMode="auto">
          <a:xfrm>
            <a:off x="4883963" y="4220490"/>
            <a:ext cx="176843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en-US" altLang="zh-CN" dirty="0">
                <a:latin typeface="微软雅黑" pitchFamily="34" charset="-122"/>
                <a:ea typeface="微软雅黑" pitchFamily="34" charset="-122"/>
              </a:rPr>
              <a:t>10</a:t>
            </a:r>
            <a:r>
              <a:rPr lang="zh-CN" altLang="en-US" dirty="0">
                <a:latin typeface="微软雅黑" pitchFamily="34" charset="-122"/>
                <a:ea typeface="微软雅黑" pitchFamily="34" charset="-122"/>
              </a:rPr>
              <a:t>年品质保证</a:t>
            </a:r>
            <a:endParaRPr lang="zh-CN" altLang="en-US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863328" y="4652390"/>
            <a:ext cx="1792055" cy="4700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ICANN、CNNIC双认证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国内十强主机商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sp>
        <p:nvSpPr>
          <p:cNvPr id="13" name="文本框 19"/>
          <p:cNvSpPr txBox="1">
            <a:spLocks noChangeArrowheads="1"/>
          </p:cNvSpPr>
          <p:nvPr/>
        </p:nvSpPr>
        <p:spPr bwMode="auto">
          <a:xfrm>
            <a:off x="7856963" y="4220490"/>
            <a:ext cx="121058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/>
            <a:r>
              <a:rPr lang="zh-CN" altLang="en-US">
                <a:latin typeface="微软雅黑" pitchFamily="34" charset="-122"/>
                <a:ea typeface="微软雅黑" pitchFamily="34" charset="-122"/>
              </a:rPr>
              <a:t>金牌服务</a:t>
            </a:r>
            <a:endParaRPr lang="zh-CN" altLang="en-US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866487" y="4652390"/>
            <a:ext cx="1180946" cy="47000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7x24x365全天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altLang="zh-CN" sz="1200">
                <a:solidFill>
                  <a:schemeClr val="tx1">
                    <a:lumMod val="75000"/>
                    <a:lumOff val="25000"/>
                  </a:schemeClr>
                </a:solidFill>
                <a:latin typeface="微软雅黑" pitchFamily="34" charset="-122"/>
                <a:ea typeface="微软雅黑" pitchFamily="34" charset="-122"/>
                <a:sym typeface="+mn-ea"/>
              </a:rPr>
              <a:t>在线支持</a:t>
            </a:r>
            <a:endParaRPr lang="en-US" altLang="zh-CN" sz="120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  <a:sym typeface="+mn-ea"/>
            </a:endParaRPr>
          </a:p>
        </p:txBody>
      </p:sp>
      <p:pic>
        <p:nvPicPr>
          <p:cNvPr id="15" name="图片 25" descr="010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9981" y="2499242"/>
            <a:ext cx="1871419" cy="1324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椭圆 15"/>
          <p:cNvSpPr/>
          <p:nvPr/>
        </p:nvSpPr>
        <p:spPr>
          <a:xfrm>
            <a:off x="2263342" y="2270589"/>
            <a:ext cx="1723801" cy="1722837"/>
          </a:xfrm>
          <a:prstGeom prst="ellipse">
            <a:avLst/>
          </a:prstGeom>
          <a:noFill/>
          <a:ln w="57150">
            <a:solidFill>
              <a:srgbClr val="FFC000">
                <a:alpha val="49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buFont typeface="Arial" pitchFamily="34" charset="0"/>
              <a:buNone/>
              <a:defRPr/>
            </a:pPr>
            <a:endParaRPr lang="zh-CN" altLang="en-US"/>
          </a:p>
        </p:txBody>
      </p:sp>
      <p:pic>
        <p:nvPicPr>
          <p:cNvPr id="17" name="图片 26" descr="卡通演讲台会议海报矢量素材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861"/>
          <a:stretch>
            <a:fillRect/>
          </a:stretch>
        </p:blipFill>
        <p:spPr bwMode="auto">
          <a:xfrm>
            <a:off x="2199849" y="2276940"/>
            <a:ext cx="1885705" cy="1454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图片 28" descr="素材cnn-sccnn.com_201505030921-[转换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6344" y="2564345"/>
            <a:ext cx="1671420" cy="1235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售后保障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500"/>
                            </p:stCondLst>
                            <p:childTnLst>
                              <p:par>
                                <p:cTn id="6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5" grpId="0" bldLvl="0" animBg="1"/>
      <p:bldP spid="6" grpId="0" bldLvl="0" animBg="1"/>
      <p:bldP spid="7" grpId="0" bldLvl="0" animBg="1"/>
      <p:bldP spid="8" grpId="0" bldLvl="0" animBg="1"/>
      <p:bldP spid="9" grpId="0"/>
      <p:bldP spid="10" grpId="0"/>
      <p:bldP spid="11" grpId="0"/>
      <p:bldP spid="12" grpId="0"/>
      <p:bldP spid="13" grpId="0"/>
      <p:bldP spid="14" grpId="0"/>
      <p:bldP spid="16" grpId="0" bldLvl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C:\Users\Administrator\Desktop\wwe.pngwwe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078" y="1162954"/>
            <a:ext cx="8214561" cy="5204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1" descr="1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741" y="2955340"/>
            <a:ext cx="2984112" cy="3217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部分客户反馈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lx"/>
          <p:cNvPicPr>
            <a:picLocks noChangeAspect="1" noChangeArrowheads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2987" y="1256956"/>
            <a:ext cx="6454570" cy="4841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3"/>
          <p:cNvSpPr txBox="1">
            <a:spLocks noChangeArrowheads="1"/>
          </p:cNvSpPr>
          <p:nvPr/>
        </p:nvSpPr>
        <p:spPr bwMode="auto">
          <a:xfrm>
            <a:off x="944122" y="2164581"/>
            <a:ext cx="6492665" cy="25304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1pPr>
            <a:lvl2pPr marL="742950" indent="-28575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2pPr>
            <a:lvl3pPr marL="11430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3pPr>
            <a:lvl4pPr marL="16002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4pPr>
            <a:lvl5pPr marL="2057400" indent="-228600"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2000">
                <a:solidFill>
                  <a:schemeClr val="tx1"/>
                </a:solidFill>
                <a:latin typeface="Arial" pitchFamily="34" charset="0"/>
                <a:ea typeface="宋体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400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热线 ： 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400 622 8200</a:t>
            </a:r>
            <a:endParaRPr lang="en-US" altLang="zh-CN" sz="160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公司总机： 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0756-3366365</a:t>
            </a:r>
            <a:endParaRPr lang="en-US" altLang="zh-CN" sz="160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企业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QQ 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： 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800092336</a:t>
            </a:r>
            <a:endParaRPr lang="en-US" altLang="zh-CN" sz="1600"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电子邮箱： </a:t>
            </a:r>
            <a:r>
              <a:rPr lang="en-US" altLang="zh-CN" sz="1600" u="sng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admin@nicenic.net</a:t>
            </a:r>
            <a:endParaRPr lang="en-US" altLang="zh-CN" sz="1600" u="sng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  <a:p>
            <a:pPr eaLnBrk="1" hangingPunct="1">
              <a:lnSpc>
                <a:spcPct val="200000"/>
              </a:lnSpc>
            </a:pP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总部地址： 珠海市吉大景园路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6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号冶金大厦</a:t>
            </a:r>
            <a:r>
              <a:rPr lang="en-US" altLang="zh-CN" sz="1600">
                <a:latin typeface="微软雅黑" pitchFamily="34" charset="-122"/>
                <a:ea typeface="微软雅黑" pitchFamily="34" charset="-122"/>
              </a:rPr>
              <a:t>7</a:t>
            </a:r>
            <a:r>
              <a:rPr lang="zh-CN" altLang="en-US" sz="1600">
                <a:latin typeface="微软雅黑" pitchFamily="34" charset="-122"/>
                <a:ea typeface="微软雅黑" pitchFamily="34" charset="-122"/>
              </a:rPr>
              <a:t>楼</a:t>
            </a:r>
            <a:endParaRPr lang="zh-CN" altLang="en-US" sz="160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联系我们（欢迎骚扰）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 descr="juren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/>
          <a:stretch>
            <a:fillRect/>
          </a:stretch>
        </p:blipFill>
        <p:spPr bwMode="auto">
          <a:xfrm>
            <a:off x="-7619" y="137827"/>
            <a:ext cx="10739627" cy="658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本框 4"/>
          <p:cNvSpPr txBox="1"/>
          <p:nvPr/>
        </p:nvSpPr>
        <p:spPr>
          <a:xfrm>
            <a:off x="7920594" y="2823864"/>
            <a:ext cx="4024741" cy="1796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The End</a:t>
            </a:r>
            <a:endParaRPr lang="en-US" altLang="zh-CN" sz="5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r>
              <a:rPr lang="zh-CN" altLang="en-US" sz="54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谢谢您观看</a:t>
            </a:r>
            <a:endParaRPr lang="zh-CN" altLang="en-US" sz="54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2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pPr algn="l"/>
            <a:r>
              <a:rPr lang="zh-CN" altLang="en-US" sz="2800" b="1" dirty="0">
                <a:sym typeface="+mn-ea"/>
              </a:rPr>
              <a:t>站在巨人的肩膀上，借势而为！</a:t>
            </a:r>
            <a:endParaRPr lang="zh-CN" altLang="en-US" sz="2800" b="1" dirty="0"/>
          </a:p>
        </p:txBody>
      </p:sp>
      <p:sp>
        <p:nvSpPr>
          <p:cNvPr id="2" name="矩形 1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/>
        </p:nvGrpSpPr>
        <p:grpSpPr>
          <a:xfrm>
            <a:off x="1179830" y="1402715"/>
            <a:ext cx="9827260" cy="4406592"/>
            <a:chOff x="1570" y="2209"/>
            <a:chExt cx="16143" cy="7441"/>
          </a:xfrm>
        </p:grpSpPr>
        <p:sp>
          <p:nvSpPr>
            <p:cNvPr id="10" name="TextBox 4"/>
            <p:cNvSpPr txBox="1"/>
            <p:nvPr/>
          </p:nvSpPr>
          <p:spPr>
            <a:xfrm>
              <a:off x="2007" y="8834"/>
              <a:ext cx="14702" cy="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一半中国人都在上网，这里的市场</a:t>
              </a:r>
              <a:r>
                <a:rPr lang="zh-CN" altLang="en-US" sz="2400" b="1" dirty="0">
                  <a:solidFill>
                    <a:srgbClr val="C00000"/>
                  </a:solidFill>
                  <a:latin typeface="微软雅黑" pitchFamily="34" charset="-122"/>
                  <a:ea typeface="微软雅黑" pitchFamily="34" charset="-122"/>
                </a:rPr>
                <a:t>很广阔</a:t>
              </a:r>
              <a:r>
                <a:rPr lang="zh-CN" altLang="en-US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微软雅黑" pitchFamily="34" charset="-122"/>
                  <a:ea typeface="微软雅黑" pitchFamily="34" charset="-122"/>
                </a:rPr>
                <a:t>！</a:t>
              </a:r>
              <a:endPara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1790" y="7075"/>
              <a:ext cx="22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6.88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亿网民</a:t>
              </a:r>
              <a:endParaRPr lang="zh-CN" altLang="en-US" sz="20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7" name="文本框 16"/>
            <p:cNvSpPr txBox="1"/>
            <p:nvPr/>
          </p:nvSpPr>
          <p:spPr>
            <a:xfrm>
              <a:off x="7682" y="7075"/>
              <a:ext cx="2854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6.2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亿手机网民</a:t>
              </a:r>
              <a:endParaRPr lang="zh-CN" altLang="en-US" sz="20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12948" y="7075"/>
              <a:ext cx="3889" cy="1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en-US" altLang="zh-CN" sz="2000" dirty="0" smtClean="0">
                  <a:latin typeface="微软雅黑" pitchFamily="34" charset="-122"/>
                  <a:ea typeface="微软雅黑" pitchFamily="34" charset="-122"/>
                </a:rPr>
                <a:t>5.49</a:t>
              </a:r>
              <a:r>
                <a:rPr lang="zh-CN" altLang="en-US" sz="2000" dirty="0" smtClean="0">
                  <a:latin typeface="微软雅黑" pitchFamily="34" charset="-122"/>
                  <a:ea typeface="微软雅黑" pitchFamily="34" charset="-122"/>
                </a:rPr>
                <a:t>亿微信活跃用户</a:t>
              </a:r>
              <a:endParaRPr lang="zh-CN" altLang="en-US" sz="2000" dirty="0" smtClean="0">
                <a:latin typeface="微软雅黑" pitchFamily="34" charset="-122"/>
                <a:ea typeface="微软雅黑" pitchFamily="34" charset="-122"/>
              </a:endParaRPr>
            </a:p>
          </p:txBody>
        </p:sp>
        <p:pic>
          <p:nvPicPr>
            <p:cNvPr id="19" name="图片 18" descr="组 1 副本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570" y="2454"/>
              <a:ext cx="3831" cy="4911"/>
            </a:xfrm>
            <a:prstGeom prst="rect">
              <a:avLst/>
            </a:prstGeom>
          </p:spPr>
        </p:pic>
        <p:pic>
          <p:nvPicPr>
            <p:cNvPr id="20" name="图片 19" descr="组 1 副本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381" y="2886"/>
              <a:ext cx="5332" cy="4523"/>
            </a:xfrm>
            <a:prstGeom prst="rect">
              <a:avLst/>
            </a:prstGeom>
          </p:spPr>
        </p:pic>
        <p:pic>
          <p:nvPicPr>
            <p:cNvPr id="21" name="图片 20" descr="组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98" y="2209"/>
              <a:ext cx="4220" cy="5181"/>
            </a:xfrm>
            <a:prstGeom prst="rect">
              <a:avLst/>
            </a:prstGeom>
          </p:spPr>
        </p:pic>
      </p:grpSp>
      <p:sp>
        <p:nvSpPr>
          <p:cNvPr id="2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你造吗？互联网已经统治了祖国半壁江山</a:t>
            </a:r>
            <a:endParaRPr lang="zh-CN" altLang="en-US" sz="2800" b="1" dirty="0"/>
          </a:p>
        </p:txBody>
      </p:sp>
      <p:sp>
        <p:nvSpPr>
          <p:cNvPr id="23" name="矩形 22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842116" y="4975245"/>
            <a:ext cx="2039260" cy="309968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r>
              <a:rPr lang="zh-CN" altLang="en-US" sz="1300" dirty="0">
                <a:solidFill>
                  <a:schemeClr val="bg1">
                    <a:lumMod val="50000"/>
                  </a:schemeClr>
                </a:solidFill>
                <a:latin typeface="微软雅黑" pitchFamily="34" charset="-122"/>
                <a:ea typeface="微软雅黑" pitchFamily="34" charset="-122"/>
              </a:rPr>
              <a:t>数据来源：易观智库</a:t>
            </a:r>
            <a:endParaRPr lang="zh-CN" altLang="en-US" sz="1300" dirty="0">
              <a:solidFill>
                <a:schemeClr val="bg1">
                  <a:lumMod val="5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pic>
        <p:nvPicPr>
          <p:cNvPr id="1026" name="Picture 2" descr="http://cms.admin.analysys.cn/analysyscmscode/uploadcmsimages/20160705/1467711128129%E4%B8%AD%E5%9B%BD%E7%BD%91%E4%B8%8A%E9%9B%B6%E5%94%AEB2C%E5%B8%82%E5%9C%BA%E5%B9%B4%E5%BA%A6%E7%BB%BC%E5%90%88%E6%8A%A5%E5%91%8A2016_V4_38_1616.jpg"/>
          <p:cNvPicPr>
            <a:picLocks noChangeAspect="1" noChangeArrowheads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33" t="8376" r="15430" b="51213"/>
          <a:stretch>
            <a:fillRect/>
          </a:stretch>
        </p:blipFill>
        <p:spPr bwMode="auto">
          <a:xfrm>
            <a:off x="2919730" y="1318895"/>
            <a:ext cx="4847590" cy="3938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卖数码产品，再不上网就</a:t>
            </a:r>
            <a:r>
              <a:rPr lang="en-US" altLang="zh-CN" sz="2800" b="1" dirty="0"/>
              <a:t>OUT</a:t>
            </a:r>
            <a:r>
              <a:rPr lang="zh-CN" altLang="en-US" sz="2800" b="1" dirty="0"/>
              <a:t>了</a:t>
            </a:r>
            <a:endParaRPr lang="zh-CN" altLang="en-US" sz="2800" b="1" dirty="0"/>
          </a:p>
        </p:txBody>
      </p:sp>
      <p:sp>
        <p:nvSpPr>
          <p:cNvPr id="22" name="矩形 2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  <p:sp>
        <p:nvSpPr>
          <p:cNvPr id="10" name="TextBox 4"/>
          <p:cNvSpPr txBox="1"/>
          <p:nvPr/>
        </p:nvSpPr>
        <p:spPr>
          <a:xfrm>
            <a:off x="1445859" y="5661348"/>
            <a:ext cx="8950033" cy="548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互联网</a:t>
            </a:r>
            <a:r>
              <a:rPr lang="en-US" altLang="zh-CN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B2C</a:t>
            </a:r>
            <a:r>
              <a:rPr lang="zh-CN" altLang="en-US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市场上，数码家电还是在</a:t>
            </a:r>
            <a:r>
              <a:rPr lang="zh-CN" altLang="en-US" sz="2800" b="1" dirty="0">
                <a:solidFill>
                  <a:srgbClr val="FF0000"/>
                </a:solidFill>
                <a:latin typeface="微软雅黑" pitchFamily="34" charset="-122"/>
                <a:ea typeface="微软雅黑" pitchFamily="34" charset="-122"/>
              </a:rPr>
              <a:t>涨涨涨！</a:t>
            </a:r>
            <a:endParaRPr lang="zh-CN" altLang="en-US" sz="2800" b="1" dirty="0">
              <a:solidFill>
                <a:srgbClr val="FF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圆角矩形 6"/>
          <p:cNvSpPr>
            <a:spLocks noChangeArrowheads="1"/>
          </p:cNvSpPr>
          <p:nvPr/>
        </p:nvSpPr>
        <p:spPr bwMode="auto">
          <a:xfrm>
            <a:off x="1226820" y="1884680"/>
            <a:ext cx="3419475" cy="469900"/>
          </a:xfrm>
          <a:prstGeom prst="roundRect">
            <a:avLst>
              <a:gd name="adj" fmla="val 50000"/>
            </a:avLst>
          </a:prstGeom>
          <a:solidFill>
            <a:srgbClr val="9ECA0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lIns="108850" tIns="54425" rIns="108850" bIns="54425" anchor="ctr"/>
          <a:lstStyle/>
          <a:p>
            <a:pPr algn="ctr"/>
            <a:r>
              <a:rPr lang="zh-CN" altLang="en-US" sz="1900" b="1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rPr>
              <a:t>数码产品行业痛点</a:t>
            </a:r>
            <a:endParaRPr lang="zh-CN" altLang="en-US" sz="1900" b="1" dirty="0">
              <a:solidFill>
                <a:srgbClr val="FFFFFF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sp>
        <p:nvSpPr>
          <p:cNvPr id="14" name="圆角矩形 7"/>
          <p:cNvSpPr>
            <a:spLocks noChangeArrowheads="1"/>
          </p:cNvSpPr>
          <p:nvPr/>
        </p:nvSpPr>
        <p:spPr bwMode="auto">
          <a:xfrm>
            <a:off x="1031240" y="2603500"/>
            <a:ext cx="3830955" cy="2916555"/>
          </a:xfrm>
          <a:prstGeom prst="roundRect">
            <a:avLst>
              <a:gd name="adj" fmla="val 12847"/>
            </a:avLst>
          </a:prstGeom>
          <a:solidFill>
            <a:srgbClr val="FFFFFF"/>
          </a:solidFill>
          <a:ln w="76200" cap="flat" cmpd="sng">
            <a:solidFill>
              <a:srgbClr val="9ECA06"/>
            </a:solidFill>
            <a:round/>
          </a:ln>
        </p:spPr>
        <p:txBody>
          <a:bodyPr lIns="108850" tIns="54425" rIns="108850" bIns="54425" anchor="ctr"/>
          <a:lstStyle/>
          <a:p>
            <a:pPr defTabSz="1088390">
              <a:lnSpc>
                <a:spcPct val="150000"/>
              </a:lnSpc>
              <a:defRPr/>
            </a:pPr>
            <a:endParaRPr lang="en-US" sz="1400" kern="0" dirty="0">
              <a:solidFill>
                <a:sysClr val="windowText" lastClr="000000"/>
              </a:solidFill>
              <a:latin typeface="微软雅黑" pitchFamily="34" charset="-122"/>
              <a:ea typeface="微软雅黑" pitchFamily="34" charset="-122"/>
              <a:sym typeface="微软雅黑" pitchFamily="34" charset="-122"/>
            </a:endParaRPr>
          </a:p>
        </p:txBody>
      </p:sp>
      <p:cxnSp>
        <p:nvCxnSpPr>
          <p:cNvPr id="15" name="直接连接符 8"/>
          <p:cNvCxnSpPr>
            <a:cxnSpLocks noChangeShapeType="1"/>
            <a:stCxn id="13" idx="2"/>
            <a:endCxn id="14" idx="0"/>
          </p:cNvCxnSpPr>
          <p:nvPr/>
        </p:nvCxnSpPr>
        <p:spPr bwMode="auto">
          <a:xfrm>
            <a:off x="2937095" y="2354455"/>
            <a:ext cx="10160" cy="248920"/>
          </a:xfrm>
          <a:prstGeom prst="line">
            <a:avLst/>
          </a:prstGeom>
          <a:noFill/>
          <a:ln w="76200" cap="flat" cmpd="sng">
            <a:solidFill>
              <a:srgbClr val="9ECA06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16" name="Group 5"/>
          <p:cNvGrpSpPr/>
          <p:nvPr/>
        </p:nvGrpSpPr>
        <p:grpSpPr bwMode="auto">
          <a:xfrm>
            <a:off x="6247765" y="1910080"/>
            <a:ext cx="4000500" cy="3610610"/>
            <a:chOff x="0" y="0"/>
            <a:chExt cx="2604655" cy="3607630"/>
          </a:xfrm>
        </p:grpSpPr>
        <p:sp>
          <p:nvSpPr>
            <p:cNvPr id="17" name="圆角矩形 10"/>
            <p:cNvSpPr>
              <a:spLocks noChangeArrowheads="1"/>
            </p:cNvSpPr>
            <p:nvPr/>
          </p:nvSpPr>
          <p:spPr bwMode="auto">
            <a:xfrm>
              <a:off x="96822" y="0"/>
              <a:ext cx="2396727" cy="471219"/>
            </a:xfrm>
            <a:prstGeom prst="roundRect">
              <a:avLst>
                <a:gd name="adj" fmla="val 50000"/>
              </a:avLst>
            </a:prstGeom>
            <a:solidFill>
              <a:srgbClr val="00B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anchor="ctr"/>
            <a:lstStyle/>
            <a:p>
              <a:pPr algn="ctr" defTabSz="1088390">
                <a:defRPr/>
              </a:pPr>
              <a:r>
                <a:rPr lang="zh-CN" altLang="en-US" sz="19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互联网</a:t>
              </a:r>
              <a:r>
                <a:rPr lang="en-US" altLang="zh-CN" sz="19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+</a:t>
              </a:r>
              <a:r>
                <a:rPr lang="zh-CN" altLang="en-US" sz="1900" b="1" kern="0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  <a:sym typeface="微软雅黑" pitchFamily="34" charset="-122"/>
                </a:rPr>
                <a:t>数码</a:t>
              </a:r>
              <a:endParaRPr lang="zh-CN" altLang="en-US" sz="1900" b="1" kern="0" dirty="0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sp>
          <p:nvSpPr>
            <p:cNvPr id="18" name="圆角矩形 11"/>
            <p:cNvSpPr>
              <a:spLocks noChangeArrowheads="1"/>
            </p:cNvSpPr>
            <p:nvPr/>
          </p:nvSpPr>
          <p:spPr bwMode="auto">
            <a:xfrm>
              <a:off x="0" y="720313"/>
              <a:ext cx="2604655" cy="2887317"/>
            </a:xfrm>
            <a:prstGeom prst="roundRect">
              <a:avLst>
                <a:gd name="adj" fmla="val 12847"/>
              </a:avLst>
            </a:prstGeom>
            <a:solidFill>
              <a:srgbClr val="FFFFFF"/>
            </a:solidFill>
            <a:ln w="76200" cap="flat" cmpd="sng">
              <a:solidFill>
                <a:srgbClr val="00B0F0"/>
              </a:solidFill>
              <a:round/>
            </a:ln>
          </p:spPr>
          <p:txBody>
            <a:bodyPr anchor="ctr"/>
            <a:lstStyle/>
            <a:p>
              <a:pPr defTabSz="1088390">
                <a:lnSpc>
                  <a:spcPct val="150000"/>
                </a:lnSpc>
                <a:buFont typeface="Wingdings" pitchFamily="2" charset="2"/>
                <a:buChar char="l"/>
                <a:defRPr/>
              </a:pPr>
              <a:endParaRPr lang="en-US" sz="1400" kern="0" dirty="0">
                <a:solidFill>
                  <a:sysClr val="windowText" lastClr="000000"/>
                </a:solidFill>
                <a:latin typeface="微软雅黑" pitchFamily="34" charset="-122"/>
                <a:ea typeface="微软雅黑" pitchFamily="34" charset="-122"/>
                <a:sym typeface="微软雅黑" pitchFamily="34" charset="-122"/>
              </a:endParaRPr>
            </a:p>
          </p:txBody>
        </p:sp>
        <p:cxnSp>
          <p:nvCxnSpPr>
            <p:cNvPr id="19" name="直接连接符 12"/>
            <p:cNvCxnSpPr>
              <a:cxnSpLocks noChangeShapeType="1"/>
              <a:stCxn id="17" idx="2"/>
              <a:endCxn id="18" idx="0"/>
            </p:cNvCxnSpPr>
            <p:nvPr/>
          </p:nvCxnSpPr>
          <p:spPr bwMode="auto">
            <a:xfrm>
              <a:off x="1295186" y="471219"/>
              <a:ext cx="7142" cy="249095"/>
            </a:xfrm>
            <a:prstGeom prst="line">
              <a:avLst/>
            </a:prstGeom>
            <a:noFill/>
            <a:ln w="76200" cap="flat" cmpd="sng">
              <a:solidFill>
                <a:srgbClr val="00B0F0"/>
              </a:solidFill>
              <a:rou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sp>
        <p:nvSpPr>
          <p:cNvPr id="20" name="直接连接符 13"/>
          <p:cNvSpPr>
            <a:spLocks noChangeShapeType="1"/>
          </p:cNvSpPr>
          <p:nvPr/>
        </p:nvSpPr>
        <p:spPr bwMode="auto">
          <a:xfrm flipV="1">
            <a:off x="1904967" y="1575034"/>
            <a:ext cx="6831440" cy="28505"/>
          </a:xfrm>
          <a:prstGeom prst="line">
            <a:avLst/>
          </a:prstGeom>
          <a:noFill/>
          <a:ln w="76200" cap="flat" cmpd="sng">
            <a:solidFill>
              <a:srgbClr val="0070C0"/>
            </a:solidFill>
            <a:rou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8850" tIns="54425" rIns="108850" bIns="54425"/>
          <a:lstStyle/>
          <a:p>
            <a:pPr defTabSz="1088390">
              <a:defRPr/>
            </a:pPr>
            <a:endParaRPr lang="zh-CN" altLang="en-US" kern="0">
              <a:solidFill>
                <a:sysClr val="windowText" lastClr="0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28395" y="2779395"/>
            <a:ext cx="3619500" cy="246951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线下“店中店”模式极端依赖商场中心的人流量；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消费者享受的服务体验差，容易被店员“忽悠”；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店铺租金昂贵，资金投入要求高；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营销信息难触达，缺少互动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顾客信息无法留存，无法触达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61100" y="2771775"/>
            <a:ext cx="3816350" cy="2469515"/>
          </a:xfrm>
          <a:prstGeom prst="rect">
            <a:avLst/>
          </a:prstGeom>
          <a:noFill/>
        </p:spPr>
        <p:txBody>
          <a:bodyPr wrap="square" lIns="108850" tIns="54425" rIns="108850" bIns="54425" rtlCol="0">
            <a:spAutoFit/>
          </a:bodyPr>
          <a:lstStyle/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覆盖全国市场，直接面对海量客户；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消费者在线购买，可以横向对比，省心又舒适；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电商平台所需费用低廉，商家更有生存空间；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手机网站</a:t>
            </a:r>
            <a:r>
              <a:rPr lang="en-US" altLang="zh-CN" sz="1400" dirty="0"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微信全网接触，互动方式多元化；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  <a:p>
            <a:pPr marL="203835" indent="-203835">
              <a:buFont typeface="Wingdings" pitchFamily="2" charset="2"/>
              <a:buChar char="l"/>
            </a:pPr>
            <a:r>
              <a:rPr lang="zh-CN" altLang="en-US" sz="1400" dirty="0">
                <a:latin typeface="微软雅黑" pitchFamily="34" charset="-122"/>
                <a:ea typeface="微软雅黑" pitchFamily="34" charset="-122"/>
              </a:rPr>
              <a:t>通过支付建立连接，积累顾客数据</a:t>
            </a:r>
            <a:endParaRPr lang="en-US" altLang="zh-CN" sz="1400" dirty="0"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" name="标题 1"/>
          <p:cNvSpPr>
            <a:spLocks noGrp="1"/>
          </p:cNvSpPr>
          <p:nvPr/>
        </p:nvSpPr>
        <p:spPr>
          <a:xfrm>
            <a:off x="481298" y="225566"/>
            <a:ext cx="9603275" cy="61864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/>
              <a:t>随便抓个人问问，有多久没去过本地电子城了？</a:t>
            </a:r>
            <a:endParaRPr lang="zh-CN" altLang="en-US" sz="2800" b="1" dirty="0"/>
          </a:p>
        </p:txBody>
      </p:sp>
      <p:sp>
        <p:nvSpPr>
          <p:cNvPr id="22" name="矩形 21"/>
          <p:cNvSpPr/>
          <p:nvPr/>
        </p:nvSpPr>
        <p:spPr>
          <a:xfrm>
            <a:off x="609600" y="871855"/>
            <a:ext cx="8373745" cy="36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4" descr="未标题-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879" y="1448853"/>
            <a:ext cx="5575300" cy="341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矩形 6"/>
          <p:cNvSpPr/>
          <p:nvPr/>
        </p:nvSpPr>
        <p:spPr>
          <a:xfrm>
            <a:off x="5697775" y="1707237"/>
            <a:ext cx="672730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00B0F0"/>
                </a:solidFill>
                <a:latin typeface="微软雅黑" pitchFamily="34" charset="-122"/>
                <a:ea typeface="微软雅黑" pitchFamily="34" charset="-122"/>
              </a:rPr>
              <a:t>缺乏诚信度，假货问题严重；</a:t>
            </a:r>
            <a:endParaRPr lang="en-US" altLang="zh-CN" sz="1600" dirty="0">
              <a:solidFill>
                <a:srgbClr val="00B0F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accent1">
                    <a:lumMod val="60000"/>
                    <a:lumOff val="40000"/>
                  </a:schemeClr>
                </a:solidFill>
                <a:latin typeface="微软雅黑" pitchFamily="34" charset="-122"/>
                <a:ea typeface="微软雅黑" pitchFamily="34" charset="-122"/>
              </a:rPr>
              <a:t>各电商之间竞争以价格战为主，对品牌形象塑造不足；</a:t>
            </a:r>
            <a:endParaRPr lang="en-US" altLang="zh-CN" sz="1600" dirty="0">
              <a:solidFill>
                <a:schemeClr val="accent1">
                  <a:lumMod val="60000"/>
                  <a:lumOff val="40000"/>
                </a:schemeClr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00B050"/>
                </a:solidFill>
                <a:latin typeface="微软雅黑" pitchFamily="34" charset="-122"/>
                <a:ea typeface="微软雅黑" pitchFamily="34" charset="-122"/>
              </a:rPr>
              <a:t>售后维修服务没有规范保障，难以让消费者满意；</a:t>
            </a:r>
            <a:endParaRPr lang="en-US" altLang="zh-CN" sz="1600" dirty="0">
              <a:solidFill>
                <a:srgbClr val="00B05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rgbClr val="FFC000"/>
                </a:solidFill>
                <a:latin typeface="微软雅黑" pitchFamily="34" charset="-122"/>
                <a:ea typeface="微软雅黑" pitchFamily="34" charset="-122"/>
              </a:rPr>
              <a:t>网上的数码产品机型、配置混乱，消费者难以辨别好坏；</a:t>
            </a:r>
            <a:endParaRPr lang="en-US" altLang="zh-CN" sz="1600" dirty="0">
              <a:solidFill>
                <a:srgbClr val="FFC000"/>
              </a:solidFill>
              <a:latin typeface="微软雅黑" pitchFamily="34" charset="-122"/>
              <a:ea typeface="微软雅黑" pitchFamily="34" charset="-122"/>
            </a:endParaRPr>
          </a:p>
          <a:p>
            <a:pPr marL="285750" indent="-285750">
              <a:lnSpc>
                <a:spcPct val="200000"/>
              </a:lnSpc>
              <a:buFont typeface="Wingdings" pitchFamily="2" charset="2"/>
              <a:buChar char="l"/>
            </a:pPr>
            <a:r>
              <a:rPr lang="zh-CN" altLang="en-US" sz="1600" dirty="0">
                <a:solidFill>
                  <a:schemeClr val="accent3">
                    <a:lumMod val="75000"/>
                  </a:schemeClr>
                </a:solidFill>
                <a:latin typeface="微软雅黑" pitchFamily="34" charset="-122"/>
                <a:ea typeface="微软雅黑" pitchFamily="34" charset="-122"/>
              </a:rPr>
              <a:t>很多网店和电商在活动促销、产品报价方面会玩猫腻；</a:t>
            </a:r>
            <a:endParaRPr lang="zh-CN" altLang="en-US" sz="1600" dirty="0">
              <a:solidFill>
                <a:schemeClr val="accent3">
                  <a:lumMod val="7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0" name="TextBox 4"/>
          <p:cNvSpPr txBox="1"/>
          <p:nvPr/>
        </p:nvSpPr>
        <p:spPr>
          <a:xfrm>
            <a:off x="123174" y="5361380"/>
            <a:ext cx="9639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你需要一款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PC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网站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手机网站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微信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+APP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的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“互联网</a:t>
            </a:r>
            <a:r>
              <a:rPr lang="en-US" altLang="zh-CN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+</a:t>
            </a:r>
            <a:r>
              <a:rPr lang="zh-CN" altLang="en-US" sz="2000" b="1" dirty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数码产品”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解决方案！</a:t>
            </a:r>
            <a:endParaRPr lang="zh-CN" altLang="en-US" sz="20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这样的数码电商，怎么能令人满意？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  <p:sp>
        <p:nvSpPr>
          <p:cNvPr id="2" name="AutoShape 2" descr="https://static.pexels.com/photos/3917/fashion-clothes-hanger-clothes-rack-clothing.jpe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" name="AutoShape 4" descr="https://static.pexels.com/photos/3917/fashion-clothes-hanger-clothes-rack-clothing.jpe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26" name="Picture 2" descr="http://img1.gtimg.com/gamezone/pics/hv1/98/47/528/343452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4968" y="3108652"/>
            <a:ext cx="2479675" cy="16167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28566" y="1319835"/>
            <a:ext cx="9387253" cy="3829937"/>
            <a:chOff x="1609485" y="2214613"/>
            <a:chExt cx="8774335" cy="3700050"/>
          </a:xfrm>
        </p:grpSpPr>
        <p:grpSp>
          <p:nvGrpSpPr>
            <p:cNvPr id="55" name="组合 54"/>
            <p:cNvGrpSpPr/>
            <p:nvPr/>
          </p:nvGrpSpPr>
          <p:grpSpPr>
            <a:xfrm>
              <a:off x="1609485" y="2214613"/>
              <a:ext cx="8774335" cy="3700050"/>
              <a:chOff x="2564606" y="2736762"/>
              <a:chExt cx="5899150" cy="2487613"/>
            </a:xfrm>
          </p:grpSpPr>
          <p:sp>
            <p:nvSpPr>
              <p:cNvPr id="30" name="Rectangle 47"/>
              <p:cNvSpPr>
                <a:spLocks noChangeArrowheads="1"/>
              </p:cNvSpPr>
              <p:nvPr/>
            </p:nvSpPr>
            <p:spPr bwMode="gray">
              <a:xfrm>
                <a:off x="2564606" y="2736762"/>
                <a:ext cx="4191000" cy="7032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31" name="Rectangle 48"/>
              <p:cNvSpPr>
                <a:spLocks noChangeArrowheads="1"/>
              </p:cNvSpPr>
              <p:nvPr/>
            </p:nvSpPr>
            <p:spPr bwMode="ltGray">
              <a:xfrm>
                <a:off x="2564606" y="3454312"/>
                <a:ext cx="4267200" cy="822325"/>
              </a:xfrm>
              <a:prstGeom prst="rect">
                <a:avLst/>
              </a:prstGeom>
              <a:solidFill>
                <a:srgbClr val="FFC319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32" name="Rectangle 49"/>
              <p:cNvSpPr>
                <a:spLocks noChangeArrowheads="1"/>
              </p:cNvSpPr>
              <p:nvPr/>
            </p:nvSpPr>
            <p:spPr bwMode="gray">
              <a:xfrm>
                <a:off x="2564606" y="4282987"/>
                <a:ext cx="3810000" cy="817563"/>
              </a:xfrm>
              <a:prstGeom prst="rect">
                <a:avLst/>
              </a:prstGeom>
              <a:solidFill>
                <a:srgbClr val="5CB1FE">
                  <a:alpha val="20000"/>
                </a:srgb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0" name="Text Box 63"/>
              <p:cNvSpPr txBox="1">
                <a:spLocks noChangeArrowheads="1"/>
              </p:cNvSpPr>
              <p:nvPr/>
            </p:nvSpPr>
            <p:spPr bwMode="auto">
              <a:xfrm>
                <a:off x="2809081" y="2935200"/>
                <a:ext cx="2176151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核心价值：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制订企业长期目标，经营模式逐步转变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1" name="Text Box 64"/>
              <p:cNvSpPr txBox="1">
                <a:spLocks noChangeArrowheads="1"/>
              </p:cNvSpPr>
              <p:nvPr/>
            </p:nvSpPr>
            <p:spPr bwMode="auto">
              <a:xfrm>
                <a:off x="2809081" y="3757525"/>
                <a:ext cx="2119982" cy="33984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营销过程：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如何将数码产品从平台传递到消费者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2" name="Text Box 65"/>
              <p:cNvSpPr txBox="1">
                <a:spLocks noChangeArrowheads="1"/>
              </p:cNvSpPr>
              <p:nvPr/>
            </p:nvSpPr>
            <p:spPr bwMode="auto">
              <a:xfrm>
                <a:off x="2809081" y="4578262"/>
                <a:ext cx="1572622" cy="34612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基础功能：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  <a:p>
                <a:r>
                  <a:rPr lang="zh-CN" altLang="en-US" sz="1400" b="1" dirty="0"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数码电商平台应具备的功能</a:t>
                </a:r>
                <a:endParaRPr lang="en-US" altLang="zh-CN" sz="1400" b="1" dirty="0"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3" name="Freeform 75"/>
              <p:cNvSpPr/>
              <p:nvPr/>
            </p:nvSpPr>
            <p:spPr bwMode="ltGray">
              <a:xfrm>
                <a:off x="5328444" y="4830675"/>
                <a:ext cx="3135312" cy="393700"/>
              </a:xfrm>
              <a:custGeom>
                <a:avLst/>
                <a:gdLst>
                  <a:gd name="T0" fmla="*/ 0 w 2964"/>
                  <a:gd name="T1" fmla="*/ 343 h 344"/>
                  <a:gd name="T2" fmla="*/ 2684 w 2964"/>
                  <a:gd name="T3" fmla="*/ 343 h 344"/>
                  <a:gd name="T4" fmla="*/ 2963 w 2964"/>
                  <a:gd name="T5" fmla="*/ 0 h 344"/>
                  <a:gd name="T6" fmla="*/ 531 w 2964"/>
                  <a:gd name="T7" fmla="*/ 1 h 344"/>
                  <a:gd name="T8" fmla="*/ 0 w 2964"/>
                  <a:gd name="T9" fmla="*/ 343 h 34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964"/>
                  <a:gd name="T16" fmla="*/ 0 h 344"/>
                  <a:gd name="T17" fmla="*/ 2964 w 2964"/>
                  <a:gd name="T18" fmla="*/ 344 h 34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964" h="344">
                    <a:moveTo>
                      <a:pt x="0" y="343"/>
                    </a:moveTo>
                    <a:lnTo>
                      <a:pt x="2684" y="343"/>
                    </a:lnTo>
                    <a:lnTo>
                      <a:pt x="2963" y="0"/>
                    </a:lnTo>
                    <a:lnTo>
                      <a:pt x="531" y="1"/>
                    </a:lnTo>
                    <a:lnTo>
                      <a:pt x="0" y="343"/>
                    </a:lnTo>
                  </a:path>
                </a:pathLst>
              </a:custGeom>
              <a:gradFill rotWithShape="1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4" name="Freeform 77"/>
              <p:cNvSpPr/>
              <p:nvPr/>
            </p:nvSpPr>
            <p:spPr bwMode="gray">
              <a:xfrm>
                <a:off x="7695406" y="4138525"/>
                <a:ext cx="693738" cy="973137"/>
              </a:xfrm>
              <a:custGeom>
                <a:avLst/>
                <a:gdLst>
                  <a:gd name="T0" fmla="*/ 0 w 655"/>
                  <a:gd name="T1" fmla="*/ 230 h 849"/>
                  <a:gd name="T2" fmla="*/ 387 w 655"/>
                  <a:gd name="T3" fmla="*/ 848 h 849"/>
                  <a:gd name="T4" fmla="*/ 654 w 655"/>
                  <a:gd name="T5" fmla="*/ 531 h 849"/>
                  <a:gd name="T6" fmla="*/ 188 w 655"/>
                  <a:gd name="T7" fmla="*/ 0 h 849"/>
                  <a:gd name="T8" fmla="*/ 0 w 655"/>
                  <a:gd name="T9" fmla="*/ 230 h 8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655"/>
                  <a:gd name="T16" fmla="*/ 0 h 849"/>
                  <a:gd name="T17" fmla="*/ 655 w 655"/>
                  <a:gd name="T18" fmla="*/ 849 h 84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655" h="849">
                    <a:moveTo>
                      <a:pt x="0" y="230"/>
                    </a:moveTo>
                    <a:lnTo>
                      <a:pt x="387" y="848"/>
                    </a:lnTo>
                    <a:lnTo>
                      <a:pt x="654" y="531"/>
                    </a:lnTo>
                    <a:lnTo>
                      <a:pt x="188" y="0"/>
                    </a:lnTo>
                    <a:lnTo>
                      <a:pt x="0" y="230"/>
                    </a:lnTo>
                  </a:path>
                </a:pathLst>
              </a:custGeom>
              <a:gradFill rotWithShape="1">
                <a:gsLst>
                  <a:gs pos="0">
                    <a:srgbClr val="5CB1FE">
                      <a:gamma/>
                      <a:shade val="69020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5" name="Freeform 78"/>
              <p:cNvSpPr/>
              <p:nvPr/>
            </p:nvSpPr>
            <p:spPr bwMode="gray">
              <a:xfrm>
                <a:off x="5799931" y="4138525"/>
                <a:ext cx="2093913" cy="263525"/>
              </a:xfrm>
              <a:custGeom>
                <a:avLst/>
                <a:gdLst>
                  <a:gd name="T0" fmla="*/ 0 w 1980"/>
                  <a:gd name="T1" fmla="*/ 228 h 229"/>
                  <a:gd name="T2" fmla="*/ 1791 w 1980"/>
                  <a:gd name="T3" fmla="*/ 228 h 229"/>
                  <a:gd name="T4" fmla="*/ 1979 w 1980"/>
                  <a:gd name="T5" fmla="*/ 0 h 229"/>
                  <a:gd name="T6" fmla="*/ 500 w 1980"/>
                  <a:gd name="T7" fmla="*/ 0 h 229"/>
                  <a:gd name="T8" fmla="*/ 0 w 1980"/>
                  <a:gd name="T9" fmla="*/ 228 h 2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80"/>
                  <a:gd name="T16" fmla="*/ 0 h 229"/>
                  <a:gd name="T17" fmla="*/ 1980 w 1980"/>
                  <a:gd name="T18" fmla="*/ 229 h 2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80" h="229">
                    <a:moveTo>
                      <a:pt x="0" y="228"/>
                    </a:moveTo>
                    <a:lnTo>
                      <a:pt x="1791" y="228"/>
                    </a:lnTo>
                    <a:lnTo>
                      <a:pt x="1979" y="0"/>
                    </a:lnTo>
                    <a:lnTo>
                      <a:pt x="500" y="0"/>
                    </a:lnTo>
                    <a:lnTo>
                      <a:pt x="0" y="228"/>
                    </a:lnTo>
                  </a:path>
                </a:pathLst>
              </a:custGeom>
              <a:gradFill rotWithShape="0">
                <a:gsLst>
                  <a:gs pos="0">
                    <a:srgbClr val="5CB1FE"/>
                  </a:gs>
                  <a:gs pos="100000">
                    <a:srgbClr val="5CB1FE">
                      <a:gamma/>
                      <a:shade val="45882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6" name="Freeform 79"/>
              <p:cNvSpPr/>
              <p:nvPr/>
            </p:nvSpPr>
            <p:spPr bwMode="gray">
              <a:xfrm>
                <a:off x="5396706" y="4400462"/>
                <a:ext cx="2708275" cy="711200"/>
              </a:xfrm>
              <a:custGeom>
                <a:avLst/>
                <a:gdLst>
                  <a:gd name="T0" fmla="*/ 0 w 2561"/>
                  <a:gd name="T1" fmla="*/ 620 h 621"/>
                  <a:gd name="T2" fmla="*/ 2560 w 2561"/>
                  <a:gd name="T3" fmla="*/ 620 h 621"/>
                  <a:gd name="T4" fmla="*/ 2172 w 2561"/>
                  <a:gd name="T5" fmla="*/ 0 h 621"/>
                  <a:gd name="T6" fmla="*/ 382 w 2561"/>
                  <a:gd name="T7" fmla="*/ 0 h 621"/>
                  <a:gd name="T8" fmla="*/ 0 w 2561"/>
                  <a:gd name="T9" fmla="*/ 620 h 62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61"/>
                  <a:gd name="T16" fmla="*/ 0 h 621"/>
                  <a:gd name="T17" fmla="*/ 2561 w 2561"/>
                  <a:gd name="T18" fmla="*/ 621 h 62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61" h="621">
                    <a:moveTo>
                      <a:pt x="0" y="620"/>
                    </a:moveTo>
                    <a:lnTo>
                      <a:pt x="2560" y="620"/>
                    </a:lnTo>
                    <a:lnTo>
                      <a:pt x="2172" y="0"/>
                    </a:lnTo>
                    <a:lnTo>
                      <a:pt x="382" y="0"/>
                    </a:lnTo>
                    <a:lnTo>
                      <a:pt x="0" y="620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3922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7" name="Freeform 80"/>
              <p:cNvSpPr/>
              <p:nvPr/>
            </p:nvSpPr>
            <p:spPr bwMode="ltGray">
              <a:xfrm>
                <a:off x="7222331" y="3436850"/>
                <a:ext cx="596900" cy="846137"/>
              </a:xfrm>
              <a:custGeom>
                <a:avLst/>
                <a:gdLst>
                  <a:gd name="T0" fmla="*/ 385 w 564"/>
                  <a:gd name="T1" fmla="*/ 737 h 738"/>
                  <a:gd name="T2" fmla="*/ 563 w 564"/>
                  <a:gd name="T3" fmla="*/ 527 h 738"/>
                  <a:gd name="T4" fmla="*/ 97 w 564"/>
                  <a:gd name="T5" fmla="*/ 0 h 738"/>
                  <a:gd name="T6" fmla="*/ 0 w 564"/>
                  <a:gd name="T7" fmla="*/ 111 h 738"/>
                  <a:gd name="T8" fmla="*/ 385 w 564"/>
                  <a:gd name="T9" fmla="*/ 737 h 73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64"/>
                  <a:gd name="T16" fmla="*/ 0 h 738"/>
                  <a:gd name="T17" fmla="*/ 564 w 564"/>
                  <a:gd name="T18" fmla="*/ 738 h 73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64" h="738">
                    <a:moveTo>
                      <a:pt x="385" y="737"/>
                    </a:moveTo>
                    <a:lnTo>
                      <a:pt x="563" y="527"/>
                    </a:lnTo>
                    <a:lnTo>
                      <a:pt x="97" y="0"/>
                    </a:lnTo>
                    <a:lnTo>
                      <a:pt x="0" y="111"/>
                    </a:lnTo>
                    <a:lnTo>
                      <a:pt x="385" y="737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shade val="66275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8" name="Freeform 81"/>
              <p:cNvSpPr/>
              <p:nvPr/>
            </p:nvSpPr>
            <p:spPr bwMode="ltGray">
              <a:xfrm>
                <a:off x="6279356" y="3436850"/>
                <a:ext cx="1044575" cy="127000"/>
              </a:xfrm>
              <a:custGeom>
                <a:avLst/>
                <a:gdLst>
                  <a:gd name="T0" fmla="*/ 0 w 987"/>
                  <a:gd name="T1" fmla="*/ 109 h 110"/>
                  <a:gd name="T2" fmla="*/ 889 w 987"/>
                  <a:gd name="T3" fmla="*/ 109 h 110"/>
                  <a:gd name="T4" fmla="*/ 986 w 987"/>
                  <a:gd name="T5" fmla="*/ 0 h 110"/>
                  <a:gd name="T6" fmla="*/ 308 w 987"/>
                  <a:gd name="T7" fmla="*/ 0 h 110"/>
                  <a:gd name="T8" fmla="*/ 0 w 987"/>
                  <a:gd name="T9" fmla="*/ 109 h 11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87"/>
                  <a:gd name="T16" fmla="*/ 0 h 110"/>
                  <a:gd name="T17" fmla="*/ 987 w 987"/>
                  <a:gd name="T18" fmla="*/ 110 h 11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87" h="110">
                    <a:moveTo>
                      <a:pt x="0" y="109"/>
                    </a:moveTo>
                    <a:lnTo>
                      <a:pt x="889" y="109"/>
                    </a:lnTo>
                    <a:lnTo>
                      <a:pt x="986" y="0"/>
                    </a:lnTo>
                    <a:lnTo>
                      <a:pt x="308" y="0"/>
                    </a:lnTo>
                    <a:lnTo>
                      <a:pt x="0" y="109"/>
                    </a:lnTo>
                  </a:path>
                </a:pathLst>
              </a:custGeom>
              <a:gradFill rotWithShape="0">
                <a:gsLst>
                  <a:gs pos="0">
                    <a:srgbClr val="FFC319"/>
                  </a:gs>
                  <a:gs pos="100000">
                    <a:srgbClr val="FFC319">
                      <a:gamma/>
                      <a:shade val="46275"/>
                      <a:invGamma/>
                    </a:srgbClr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49" name="Freeform 82"/>
              <p:cNvSpPr/>
              <p:nvPr/>
            </p:nvSpPr>
            <p:spPr bwMode="ltGray">
              <a:xfrm>
                <a:off x="5868194" y="3562262"/>
                <a:ext cx="1763712" cy="720725"/>
              </a:xfrm>
              <a:custGeom>
                <a:avLst/>
                <a:gdLst>
                  <a:gd name="T0" fmla="*/ 0 w 1669"/>
                  <a:gd name="T1" fmla="*/ 628 h 629"/>
                  <a:gd name="T2" fmla="*/ 1668 w 1669"/>
                  <a:gd name="T3" fmla="*/ 628 h 629"/>
                  <a:gd name="T4" fmla="*/ 1281 w 1669"/>
                  <a:gd name="T5" fmla="*/ 0 h 629"/>
                  <a:gd name="T6" fmla="*/ 388 w 1669"/>
                  <a:gd name="T7" fmla="*/ 0 h 629"/>
                  <a:gd name="T8" fmla="*/ 0 w 1669"/>
                  <a:gd name="T9" fmla="*/ 628 h 6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69"/>
                  <a:gd name="T16" fmla="*/ 0 h 629"/>
                  <a:gd name="T17" fmla="*/ 1669 w 1669"/>
                  <a:gd name="T18" fmla="*/ 629 h 629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69" h="629">
                    <a:moveTo>
                      <a:pt x="0" y="628"/>
                    </a:moveTo>
                    <a:lnTo>
                      <a:pt x="1668" y="628"/>
                    </a:lnTo>
                    <a:lnTo>
                      <a:pt x="1281" y="0"/>
                    </a:lnTo>
                    <a:lnTo>
                      <a:pt x="388" y="0"/>
                    </a:lnTo>
                    <a:lnTo>
                      <a:pt x="0" y="628"/>
                    </a:lnTo>
                  </a:path>
                </a:pathLst>
              </a:custGeom>
              <a:gradFill rotWithShape="0">
                <a:gsLst>
                  <a:gs pos="0">
                    <a:srgbClr val="FFC319">
                      <a:gamma/>
                      <a:tint val="63922"/>
                      <a:invGamma/>
                    </a:srgbClr>
                  </a:gs>
                  <a:gs pos="100000">
                    <a:srgbClr val="FFC319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0" name="Freeform 83"/>
              <p:cNvSpPr/>
              <p:nvPr/>
            </p:nvSpPr>
            <p:spPr bwMode="gray">
              <a:xfrm>
                <a:off x="6746081" y="2736762"/>
                <a:ext cx="504825" cy="715963"/>
              </a:xfrm>
              <a:custGeom>
                <a:avLst/>
                <a:gdLst>
                  <a:gd name="T0" fmla="*/ 387 w 477"/>
                  <a:gd name="T1" fmla="*/ 624 h 625"/>
                  <a:gd name="T2" fmla="*/ 476 w 477"/>
                  <a:gd name="T3" fmla="*/ 527 h 625"/>
                  <a:gd name="T4" fmla="*/ 0 w 477"/>
                  <a:gd name="T5" fmla="*/ 0 h 625"/>
                  <a:gd name="T6" fmla="*/ 387 w 477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477"/>
                  <a:gd name="T13" fmla="*/ 0 h 625"/>
                  <a:gd name="T14" fmla="*/ 477 w 477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477" h="625">
                    <a:moveTo>
                      <a:pt x="387" y="624"/>
                    </a:moveTo>
                    <a:lnTo>
                      <a:pt x="476" y="527"/>
                    </a:lnTo>
                    <a:lnTo>
                      <a:pt x="0" y="0"/>
                    </a:lnTo>
                    <a:lnTo>
                      <a:pt x="387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shade val="66275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1" name="Freeform 84"/>
              <p:cNvSpPr/>
              <p:nvPr/>
            </p:nvSpPr>
            <p:spPr bwMode="gray">
              <a:xfrm>
                <a:off x="6336506" y="2736762"/>
                <a:ext cx="819150" cy="715963"/>
              </a:xfrm>
              <a:custGeom>
                <a:avLst/>
                <a:gdLst>
                  <a:gd name="T0" fmla="*/ 0 w 773"/>
                  <a:gd name="T1" fmla="*/ 624 h 625"/>
                  <a:gd name="T2" fmla="*/ 772 w 773"/>
                  <a:gd name="T3" fmla="*/ 624 h 625"/>
                  <a:gd name="T4" fmla="*/ 387 w 773"/>
                  <a:gd name="T5" fmla="*/ 0 h 625"/>
                  <a:gd name="T6" fmla="*/ 0 w 773"/>
                  <a:gd name="T7" fmla="*/ 624 h 625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773"/>
                  <a:gd name="T13" fmla="*/ 0 h 625"/>
                  <a:gd name="T14" fmla="*/ 773 w 773"/>
                  <a:gd name="T15" fmla="*/ 625 h 625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773" h="625">
                    <a:moveTo>
                      <a:pt x="0" y="624"/>
                    </a:moveTo>
                    <a:lnTo>
                      <a:pt x="772" y="624"/>
                    </a:lnTo>
                    <a:lnTo>
                      <a:pt x="387" y="0"/>
                    </a:lnTo>
                    <a:lnTo>
                      <a:pt x="0" y="624"/>
                    </a:lnTo>
                  </a:path>
                </a:pathLst>
              </a:custGeom>
              <a:gradFill rotWithShape="0">
                <a:gsLst>
                  <a:gs pos="0">
                    <a:srgbClr val="5CB1FE">
                      <a:gamma/>
                      <a:tint val="47451"/>
                      <a:invGamma/>
                    </a:srgbClr>
                  </a:gs>
                  <a:gs pos="100000">
                    <a:srgbClr val="5CB1FE"/>
                  </a:gs>
                </a:gsLst>
                <a:lin ang="2700000" scaled="1"/>
              </a:gradFill>
              <a:ln w="12700" cap="rnd">
                <a:noFill/>
                <a:round/>
              </a:ln>
            </p:spPr>
            <p:txBody>
              <a:bodyPr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  <p:sp>
            <p:nvSpPr>
              <p:cNvPr id="52" name="Text Box 85"/>
              <p:cNvSpPr txBox="1">
                <a:spLocks noChangeArrowheads="1"/>
              </p:cNvSpPr>
              <p:nvPr/>
            </p:nvSpPr>
            <p:spPr bwMode="gray">
              <a:xfrm>
                <a:off x="6393074" y="3058292"/>
                <a:ext cx="724632" cy="4240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itchFamily="34" charset="0"/>
                    <a:ea typeface="宋体" pitchFamily="2" charset="-122"/>
                  </a:defRPr>
                </a:lvl9pPr>
              </a:lstStyle>
              <a:p>
                <a:pPr algn="ctr"/>
                <a:r>
                  <a:rPr lang="zh-CN" altLang="en-US" sz="1200" dirty="0">
                    <a:solidFill>
                      <a:srgbClr val="161616"/>
                    </a:solidFill>
                    <a:latin typeface="微软雅黑" pitchFamily="34" charset="-122"/>
                    <a:ea typeface="微软雅黑" pitchFamily="34" charset="-122"/>
                    <a:cs typeface="Arial" pitchFamily="34" charset="0"/>
                  </a:rPr>
                  <a:t>传统营销模式向全网营销转变</a:t>
                </a:r>
                <a:endParaRPr lang="en-US" altLang="zh-CN" sz="1200" dirty="0">
                  <a:solidFill>
                    <a:srgbClr val="161616"/>
                  </a:solidFill>
                  <a:latin typeface="微软雅黑" pitchFamily="34" charset="-122"/>
                  <a:ea typeface="微软雅黑" pitchFamily="34" charset="-122"/>
                  <a:cs typeface="Arial" pitchFamily="34" charset="0"/>
                </a:endParaRP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6833394" y="3661889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促销策划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营销活动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内容策划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在线客服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7749944" y="3684466"/>
              <a:ext cx="1009741" cy="8075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数据管理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互动策略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效果评估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推广加粉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6197599" y="4790873"/>
              <a:ext cx="1291039" cy="98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每日信息发送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数码产品效果呈现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数码产品搜索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会员卡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7382441" y="4783731"/>
              <a:ext cx="1197399" cy="981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门店导航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促销活动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产品评测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新品推荐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在线下单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512612" y="4792379"/>
              <a:ext cx="1055724" cy="630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意见反馈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互动有礼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  <a:p>
              <a:pPr marL="171450" indent="-171450">
                <a:buFont typeface="Arial" pitchFamily="34" charset="0"/>
                <a:buChar char="•"/>
              </a:pPr>
              <a:r>
                <a:rPr lang="zh-CN" altLang="en-US" sz="1200" dirty="0">
                  <a:latin typeface="微软雅黑" pitchFamily="34" charset="-122"/>
                  <a:ea typeface="微软雅黑" pitchFamily="34" charset="-122"/>
                </a:rPr>
                <a:t>官方链接</a:t>
              </a:r>
              <a:endParaRPr lang="en-US" altLang="zh-CN" sz="1200" dirty="0">
                <a:latin typeface="微软雅黑" pitchFamily="34" charset="-122"/>
                <a:ea typeface="微软雅黑" pitchFamily="34" charset="-122"/>
              </a:endParaRPr>
            </a:p>
          </p:txBody>
        </p:sp>
      </p:grpSp>
      <p:sp>
        <p:nvSpPr>
          <p:cNvPr id="4" name="AutoShape 2" descr="http://3.bp.blogspot.com/-jxTHTYkU7jM/VAwUFJ91-rI/AAAAAAAACzk/hcQKG1iNvuw/s1600/Jackie-chan-meme.jpg"/>
          <p:cNvSpPr>
            <a:spLocks noChangeAspect="1" noChangeArrowheads="1"/>
          </p:cNvSpPr>
          <p:nvPr/>
        </p:nvSpPr>
        <p:spPr bwMode="auto">
          <a:xfrm>
            <a:off x="155555" y="-144496"/>
            <a:ext cx="304760" cy="304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sp>
        <p:nvSpPr>
          <p:cNvPr id="33" name="TextBox 4"/>
          <p:cNvSpPr txBox="1"/>
          <p:nvPr/>
        </p:nvSpPr>
        <p:spPr>
          <a:xfrm>
            <a:off x="1130478" y="5482438"/>
            <a:ext cx="93660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但是你可能觉得这玩意儿实现起来没啥头绪</a:t>
            </a: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itchFamily="34" charset="-122"/>
                <a:ea typeface="微软雅黑" pitchFamily="34" charset="-122"/>
              </a:rPr>
              <a:t>……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6" name="标题 1"/>
          <p:cNvSpPr>
            <a:spLocks noGrp="1"/>
          </p:cNvSpPr>
          <p:nvPr/>
        </p:nvSpPr>
        <p:spPr>
          <a:xfrm>
            <a:off x="481236" y="225619"/>
            <a:ext cx="9602025" cy="61878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0" i="0" kern="1200" cap="all">
                <a:solidFill>
                  <a:schemeClr val="tx1"/>
                </a:solidFill>
                <a:effectLst/>
                <a:latin typeface="微软雅黑" pitchFamily="34" charset="-122"/>
                <a:ea typeface="微软雅黑" pitchFamily="34" charset="-122"/>
                <a:cs typeface="+mj-cs"/>
              </a:defRPr>
            </a:lvl1pPr>
          </a:lstStyle>
          <a:p>
            <a:r>
              <a:rPr lang="zh-CN" altLang="en-US" sz="2800" b="1" dirty="0">
                <a:sym typeface="+mn-ea"/>
              </a:rPr>
              <a:t>一套完整战略总是必不可少的</a:t>
            </a:r>
            <a:r>
              <a:rPr lang="en-US" altLang="zh-CN" sz="2800" b="1" dirty="0">
                <a:sym typeface="+mn-ea"/>
              </a:rPr>
              <a:t>......</a:t>
            </a:r>
            <a:endParaRPr lang="zh-CN" altLang="en-US" sz="2800" b="1" dirty="0"/>
          </a:p>
        </p:txBody>
      </p:sp>
      <p:sp>
        <p:nvSpPr>
          <p:cNvPr id="9" name="矩形 8"/>
          <p:cNvSpPr/>
          <p:nvPr/>
        </p:nvSpPr>
        <p:spPr>
          <a:xfrm>
            <a:off x="609521" y="872057"/>
            <a:ext cx="8372655" cy="3600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1_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>
    <a:txDef>
      <a:spPr>
        <a:noFill/>
      </a:spPr>
      <a:bodyPr wrap="square" rtlCol="0">
        <a:spAutoFit/>
      </a:bodyPr>
      <a:lstStyle>
        <a:defPPr>
          <a:defRPr dirty="0" smtClean="0">
            <a:latin typeface="微软雅黑" pitchFamily="34" charset="-122"/>
            <a:ea typeface="微软雅黑" pitchFamily="3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6158</Words>
  <Application>WPS 演示</Application>
  <PresentationFormat>自定义</PresentationFormat>
  <Paragraphs>784</Paragraphs>
  <Slides>48</Slides>
  <Notes>4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49" baseType="lpstr">
      <vt:lpstr>1_画廊</vt:lpstr>
      <vt:lpstr>互联网+数码产品 一站式营销解决方案!</vt:lpstr>
      <vt:lpstr>目录</vt:lpstr>
      <vt:lpstr>这是一个神奇的互联网时代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网站妥了，该如何管理呢？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线上推广&amp;线下推广，双线发力！</vt:lpstr>
      <vt:lpstr>线上推广怎么做？</vt:lpstr>
      <vt:lpstr>线下推广怎么做？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全网营销解决方案</dc:title>
  <dc:creator>chen zhang</dc:creator>
  <cp:lastModifiedBy>Administrator</cp:lastModifiedBy>
  <cp:revision>284</cp:revision>
  <dcterms:created xsi:type="dcterms:W3CDTF">2016-07-07T06:16:00Z</dcterms:created>
  <dcterms:modified xsi:type="dcterms:W3CDTF">2016-07-26T10:15:54Z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2052-10.1.0.5777</vt:lpwstr>
  </property>
</Properties>
</file>